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5" r:id="rId3"/>
    <p:sldId id="272" r:id="rId4"/>
    <p:sldId id="313" r:id="rId5"/>
    <p:sldId id="314" r:id="rId6"/>
    <p:sldId id="285" r:id="rId7"/>
    <p:sldId id="312" r:id="rId8"/>
    <p:sldId id="301" r:id="rId9"/>
    <p:sldId id="278" r:id="rId10"/>
    <p:sldId id="273" r:id="rId11"/>
    <p:sldId id="259" r:id="rId12"/>
    <p:sldId id="291" r:id="rId13"/>
    <p:sldId id="316" r:id="rId14"/>
    <p:sldId id="307" r:id="rId15"/>
    <p:sldId id="306" r:id="rId16"/>
    <p:sldId id="286" r:id="rId17"/>
    <p:sldId id="311" r:id="rId18"/>
    <p:sldId id="302" r:id="rId19"/>
    <p:sldId id="303" r:id="rId20"/>
    <p:sldId id="304" r:id="rId21"/>
    <p:sldId id="294" r:id="rId22"/>
    <p:sldId id="271" r:id="rId23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55645-A81F-4E86-B366-2AF6D6842AE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EA9832C4-3410-4D84-A430-A5FDB62FCB5E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700" b="1" dirty="0" smtClean="0"/>
            <a:t>Revue de littérature</a:t>
          </a:r>
          <a:endParaRPr lang="fr-FR" sz="2700" b="1" dirty="0"/>
        </a:p>
      </dgm:t>
    </dgm:pt>
    <dgm:pt modelId="{A96B2AF3-2535-4702-B29E-0AFDB2392FB1}" type="parTrans" cxnId="{BE697BB6-BC14-42DC-B29E-59A22A6943F6}">
      <dgm:prSet/>
      <dgm:spPr/>
      <dgm:t>
        <a:bodyPr/>
        <a:lstStyle/>
        <a:p>
          <a:endParaRPr lang="fr-FR"/>
        </a:p>
      </dgm:t>
    </dgm:pt>
    <dgm:pt modelId="{0EA562DE-AA23-4A6B-9287-44228817C6D2}" type="sibTrans" cxnId="{BE697BB6-BC14-42DC-B29E-59A22A6943F6}">
      <dgm:prSet/>
      <dgm:spPr/>
      <dgm:t>
        <a:bodyPr/>
        <a:lstStyle/>
        <a:p>
          <a:endParaRPr lang="fr-FR"/>
        </a:p>
      </dgm:t>
    </dgm:pt>
    <dgm:pt modelId="{78946344-C6CC-4E7D-AE21-4F77E4FE917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Présentation </a:t>
          </a:r>
          <a:r>
            <a:rPr lang="fr-FR" dirty="0" smtClean="0"/>
            <a:t>clinique SED/</a:t>
          </a:r>
          <a:r>
            <a:rPr lang="fr-FR" dirty="0" err="1" smtClean="0"/>
            <a:t>hHSD</a:t>
          </a:r>
          <a:endParaRPr lang="fr-FR" dirty="0"/>
        </a:p>
      </dgm:t>
    </dgm:pt>
    <dgm:pt modelId="{00EC9F69-65E2-472A-91AE-02CF7639B392}" type="parTrans" cxnId="{BB366AEB-E74C-4212-A3C3-8458F512F30C}">
      <dgm:prSet/>
      <dgm:spPr/>
      <dgm:t>
        <a:bodyPr/>
        <a:lstStyle/>
        <a:p>
          <a:endParaRPr lang="fr-FR"/>
        </a:p>
      </dgm:t>
    </dgm:pt>
    <dgm:pt modelId="{90938C55-156B-4FDF-BB6D-47DF962B7D5E}" type="sibTrans" cxnId="{BB366AEB-E74C-4212-A3C3-8458F512F30C}">
      <dgm:prSet/>
      <dgm:spPr/>
      <dgm:t>
        <a:bodyPr/>
        <a:lstStyle/>
        <a:p>
          <a:endParaRPr lang="fr-FR"/>
        </a:p>
      </dgm:t>
    </dgm:pt>
    <dgm:pt modelId="{18F2386E-3294-4C93-AEB0-C9A0694F1393}" type="pres">
      <dgm:prSet presAssocID="{DD355645-A81F-4E86-B366-2AF6D6842AE6}" presName="Name0" presStyleCnt="0">
        <dgm:presLayoutVars>
          <dgm:dir/>
          <dgm:resizeHandles val="exact"/>
        </dgm:presLayoutVars>
      </dgm:prSet>
      <dgm:spPr/>
    </dgm:pt>
    <dgm:pt modelId="{9A8B898B-469E-46D7-AD6C-AFB43F95D4D5}" type="pres">
      <dgm:prSet presAssocID="{EA9832C4-3410-4D84-A430-A5FDB62FCB5E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4A9B4-613E-4575-A638-CA4DCACB6269}" type="pres">
      <dgm:prSet presAssocID="{0EA562DE-AA23-4A6B-9287-44228817C6D2}" presName="parSpace" presStyleCnt="0"/>
      <dgm:spPr/>
    </dgm:pt>
    <dgm:pt modelId="{0F8D58B7-A628-4155-A4E0-6CA37E3FD246}" type="pres">
      <dgm:prSet presAssocID="{78946344-C6CC-4E7D-AE21-4F77E4FE9179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D14287-15C8-4B32-8700-AC039D047111}" type="presOf" srcId="{DD355645-A81F-4E86-B366-2AF6D6842AE6}" destId="{18F2386E-3294-4C93-AEB0-C9A0694F1393}" srcOrd="0" destOrd="0" presId="urn:microsoft.com/office/officeart/2005/8/layout/hChevron3"/>
    <dgm:cxn modelId="{BB366AEB-E74C-4212-A3C3-8458F512F30C}" srcId="{DD355645-A81F-4E86-B366-2AF6D6842AE6}" destId="{78946344-C6CC-4E7D-AE21-4F77E4FE9179}" srcOrd="1" destOrd="0" parTransId="{00EC9F69-65E2-472A-91AE-02CF7639B392}" sibTransId="{90938C55-156B-4FDF-BB6D-47DF962B7D5E}"/>
    <dgm:cxn modelId="{A1A34A42-10B1-4F21-B6C0-AA35B3D92D01}" type="presOf" srcId="{78946344-C6CC-4E7D-AE21-4F77E4FE9179}" destId="{0F8D58B7-A628-4155-A4E0-6CA37E3FD246}" srcOrd="0" destOrd="0" presId="urn:microsoft.com/office/officeart/2005/8/layout/hChevron3"/>
    <dgm:cxn modelId="{BE697BB6-BC14-42DC-B29E-59A22A6943F6}" srcId="{DD355645-A81F-4E86-B366-2AF6D6842AE6}" destId="{EA9832C4-3410-4D84-A430-A5FDB62FCB5E}" srcOrd="0" destOrd="0" parTransId="{A96B2AF3-2535-4702-B29E-0AFDB2392FB1}" sibTransId="{0EA562DE-AA23-4A6B-9287-44228817C6D2}"/>
    <dgm:cxn modelId="{277FD293-7610-452F-8565-8EB13C27ACB5}" type="presOf" srcId="{EA9832C4-3410-4D84-A430-A5FDB62FCB5E}" destId="{9A8B898B-469E-46D7-AD6C-AFB43F95D4D5}" srcOrd="0" destOrd="0" presId="urn:microsoft.com/office/officeart/2005/8/layout/hChevron3"/>
    <dgm:cxn modelId="{CE84EAA5-7940-4BDB-9825-04DE66FD3543}" type="presParOf" srcId="{18F2386E-3294-4C93-AEB0-C9A0694F1393}" destId="{9A8B898B-469E-46D7-AD6C-AFB43F95D4D5}" srcOrd="0" destOrd="0" presId="urn:microsoft.com/office/officeart/2005/8/layout/hChevron3"/>
    <dgm:cxn modelId="{6296BA33-D08C-4A71-8B79-F3FF90E7952C}" type="presParOf" srcId="{18F2386E-3294-4C93-AEB0-C9A0694F1393}" destId="{5D64A9B4-613E-4575-A638-CA4DCACB6269}" srcOrd="1" destOrd="0" presId="urn:microsoft.com/office/officeart/2005/8/layout/hChevron3"/>
    <dgm:cxn modelId="{F7BEDDB6-54CC-4B2A-AFE2-06E9951B7A4E}" type="presParOf" srcId="{18F2386E-3294-4C93-AEB0-C9A0694F1393}" destId="{0F8D58B7-A628-4155-A4E0-6CA37E3FD24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55645-A81F-4E86-B366-2AF6D6842AE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EA9832C4-3410-4D84-A430-A5FDB62FCB5E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2700" dirty="0" smtClean="0"/>
            <a:t>Objectif : Valider les résultats rétrospectifs à court et long terme </a:t>
          </a:r>
        </a:p>
        <a:p>
          <a:r>
            <a:rPr lang="fr-FR" sz="2700" b="1" dirty="0" smtClean="0"/>
            <a:t>Déroulement de l’étude</a:t>
          </a:r>
          <a:endParaRPr lang="fr-FR" sz="2700" b="1" dirty="0"/>
        </a:p>
      </dgm:t>
    </dgm:pt>
    <dgm:pt modelId="{A96B2AF3-2535-4702-B29E-0AFDB2392FB1}" type="parTrans" cxnId="{BE697BB6-BC14-42DC-B29E-59A22A6943F6}">
      <dgm:prSet/>
      <dgm:spPr/>
      <dgm:t>
        <a:bodyPr/>
        <a:lstStyle/>
        <a:p>
          <a:endParaRPr lang="fr-FR"/>
        </a:p>
      </dgm:t>
    </dgm:pt>
    <dgm:pt modelId="{0EA562DE-AA23-4A6B-9287-44228817C6D2}" type="sibTrans" cxnId="{BE697BB6-BC14-42DC-B29E-59A22A6943F6}">
      <dgm:prSet/>
      <dgm:spPr/>
      <dgm:t>
        <a:bodyPr/>
        <a:lstStyle/>
        <a:p>
          <a:endParaRPr lang="fr-FR"/>
        </a:p>
      </dgm:t>
    </dgm:pt>
    <dgm:pt modelId="{18F2386E-3294-4C93-AEB0-C9A0694F1393}" type="pres">
      <dgm:prSet presAssocID="{DD355645-A81F-4E86-B366-2AF6D6842A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8B898B-469E-46D7-AD6C-AFB43F95D4D5}" type="pres">
      <dgm:prSet presAssocID="{EA9832C4-3410-4D84-A430-A5FDB62FCB5E}" presName="parTxOnly" presStyleLbl="node1" presStyleIdx="0" presStyleCnt="1" custLinFactNeighborX="-58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0D6BAA-9344-47D6-92FE-A337031381E4}" type="presOf" srcId="{EA9832C4-3410-4D84-A430-A5FDB62FCB5E}" destId="{9A8B898B-469E-46D7-AD6C-AFB43F95D4D5}" srcOrd="0" destOrd="0" presId="urn:microsoft.com/office/officeart/2005/8/layout/hChevron3"/>
    <dgm:cxn modelId="{4BE7ABF2-A9D0-45E2-BAD5-FCDA159110A9}" type="presOf" srcId="{DD355645-A81F-4E86-B366-2AF6D6842AE6}" destId="{18F2386E-3294-4C93-AEB0-C9A0694F1393}" srcOrd="0" destOrd="0" presId="urn:microsoft.com/office/officeart/2005/8/layout/hChevron3"/>
    <dgm:cxn modelId="{BE697BB6-BC14-42DC-B29E-59A22A6943F6}" srcId="{DD355645-A81F-4E86-B366-2AF6D6842AE6}" destId="{EA9832C4-3410-4D84-A430-A5FDB62FCB5E}" srcOrd="0" destOrd="0" parTransId="{A96B2AF3-2535-4702-B29E-0AFDB2392FB1}" sibTransId="{0EA562DE-AA23-4A6B-9287-44228817C6D2}"/>
    <dgm:cxn modelId="{81BB65D9-07C3-499D-8CC6-8F7D99E269C2}" type="presParOf" srcId="{18F2386E-3294-4C93-AEB0-C9A0694F1393}" destId="{9A8B898B-469E-46D7-AD6C-AFB43F95D4D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55645-A81F-4E86-B366-2AF6D6842AE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691FA22-4624-4F16-A680-639F1CA6C64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400" i="1" dirty="0" smtClean="0"/>
            <a:t>Mesures</a:t>
          </a:r>
          <a:endParaRPr lang="fr-FR" sz="2400" i="1" dirty="0"/>
        </a:p>
      </dgm:t>
    </dgm:pt>
    <dgm:pt modelId="{2BB26E01-21D7-43B4-9B0D-F0D59EFC0A0F}" type="parTrans" cxnId="{72DD1280-2A95-4B4D-913C-81268DA31260}">
      <dgm:prSet/>
      <dgm:spPr/>
      <dgm:t>
        <a:bodyPr/>
        <a:lstStyle/>
        <a:p>
          <a:endParaRPr lang="fr-FR"/>
        </a:p>
      </dgm:t>
    </dgm:pt>
    <dgm:pt modelId="{8146DF78-1340-43BE-96A9-CB839AF6E0D9}" type="sibTrans" cxnId="{72DD1280-2A95-4B4D-913C-81268DA31260}">
      <dgm:prSet/>
      <dgm:spPr/>
      <dgm:t>
        <a:bodyPr/>
        <a:lstStyle/>
        <a:p>
          <a:endParaRPr lang="fr-FR"/>
        </a:p>
      </dgm:t>
    </dgm:pt>
    <dgm:pt modelId="{18F2386E-3294-4C93-AEB0-C9A0694F1393}" type="pres">
      <dgm:prSet presAssocID="{DD355645-A81F-4E86-B366-2AF6D6842A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00942B1-393A-4B25-BA58-D7BA0F2EE954}" type="pres">
      <dgm:prSet presAssocID="{7691FA22-4624-4F16-A680-639F1CA6C64D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DD1280-2A95-4B4D-913C-81268DA31260}" srcId="{DD355645-A81F-4E86-B366-2AF6D6842AE6}" destId="{7691FA22-4624-4F16-A680-639F1CA6C64D}" srcOrd="0" destOrd="0" parTransId="{2BB26E01-21D7-43B4-9B0D-F0D59EFC0A0F}" sibTransId="{8146DF78-1340-43BE-96A9-CB839AF6E0D9}"/>
    <dgm:cxn modelId="{D7F6C902-0341-4305-976F-BDDA039F7EF2}" type="presOf" srcId="{DD355645-A81F-4E86-B366-2AF6D6842AE6}" destId="{18F2386E-3294-4C93-AEB0-C9A0694F1393}" srcOrd="0" destOrd="0" presId="urn:microsoft.com/office/officeart/2005/8/layout/hChevron3"/>
    <dgm:cxn modelId="{F10B976E-5E90-4AB2-9C33-41AC1507412E}" type="presOf" srcId="{7691FA22-4624-4F16-A680-639F1CA6C64D}" destId="{300942B1-393A-4B25-BA58-D7BA0F2EE954}" srcOrd="0" destOrd="0" presId="urn:microsoft.com/office/officeart/2005/8/layout/hChevron3"/>
    <dgm:cxn modelId="{B3E1342F-F4A3-463C-BEA7-3EEA82D41B28}" type="presParOf" srcId="{18F2386E-3294-4C93-AEB0-C9A0694F1393}" destId="{300942B1-393A-4B25-BA58-D7BA0F2EE95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355645-A81F-4E86-B366-2AF6D6842AE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691FA22-4624-4F16-A680-639F1CA6C64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400" i="1" dirty="0" smtClean="0">
              <a:latin typeface="Calibri" panose="020F0502020204030204" pitchFamily="34" charset="0"/>
              <a:cs typeface="Calibri" panose="020F0502020204030204" pitchFamily="34" charset="0"/>
            </a:rPr>
            <a:t>Résultats COURT TERME</a:t>
          </a:r>
          <a:endParaRPr lang="fr-FR" sz="2400" i="1" dirty="0"/>
        </a:p>
      </dgm:t>
    </dgm:pt>
    <dgm:pt modelId="{8146DF78-1340-43BE-96A9-CB839AF6E0D9}" type="sibTrans" cxnId="{72DD1280-2A95-4B4D-913C-81268DA31260}">
      <dgm:prSet/>
      <dgm:spPr/>
      <dgm:t>
        <a:bodyPr/>
        <a:lstStyle/>
        <a:p>
          <a:endParaRPr lang="fr-FR"/>
        </a:p>
      </dgm:t>
    </dgm:pt>
    <dgm:pt modelId="{2BB26E01-21D7-43B4-9B0D-F0D59EFC0A0F}" type="parTrans" cxnId="{72DD1280-2A95-4B4D-913C-81268DA31260}">
      <dgm:prSet/>
      <dgm:spPr/>
      <dgm:t>
        <a:bodyPr/>
        <a:lstStyle/>
        <a:p>
          <a:endParaRPr lang="fr-FR"/>
        </a:p>
      </dgm:t>
    </dgm:pt>
    <dgm:pt modelId="{18F2386E-3294-4C93-AEB0-C9A0694F1393}" type="pres">
      <dgm:prSet presAssocID="{DD355645-A81F-4E86-B366-2AF6D6842A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00942B1-393A-4B25-BA58-D7BA0F2EE954}" type="pres">
      <dgm:prSet presAssocID="{7691FA22-4624-4F16-A680-639F1CA6C64D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DD1280-2A95-4B4D-913C-81268DA31260}" srcId="{DD355645-A81F-4E86-B366-2AF6D6842AE6}" destId="{7691FA22-4624-4F16-A680-639F1CA6C64D}" srcOrd="0" destOrd="0" parTransId="{2BB26E01-21D7-43B4-9B0D-F0D59EFC0A0F}" sibTransId="{8146DF78-1340-43BE-96A9-CB839AF6E0D9}"/>
    <dgm:cxn modelId="{A6221E15-E68F-4405-98FB-4F97152F2989}" type="presOf" srcId="{7691FA22-4624-4F16-A680-639F1CA6C64D}" destId="{300942B1-393A-4B25-BA58-D7BA0F2EE954}" srcOrd="0" destOrd="0" presId="urn:microsoft.com/office/officeart/2005/8/layout/hChevron3"/>
    <dgm:cxn modelId="{0AD8F8A7-D1E8-4A8E-81B0-E488DB8F715E}" type="presOf" srcId="{DD355645-A81F-4E86-B366-2AF6D6842AE6}" destId="{18F2386E-3294-4C93-AEB0-C9A0694F1393}" srcOrd="0" destOrd="0" presId="urn:microsoft.com/office/officeart/2005/8/layout/hChevron3"/>
    <dgm:cxn modelId="{528133E1-7642-45AA-8DF6-825DC0B8229D}" type="presParOf" srcId="{18F2386E-3294-4C93-AEB0-C9A0694F1393}" destId="{300942B1-393A-4B25-BA58-D7BA0F2EE95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355645-A81F-4E86-B366-2AF6D6842AE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691FA22-4624-4F16-A680-639F1CA6C64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400" i="1" dirty="0" smtClean="0">
              <a:latin typeface="Calibri" panose="020F0502020204030204" pitchFamily="34" charset="0"/>
              <a:cs typeface="Calibri" panose="020F0502020204030204" pitchFamily="34" charset="0"/>
            </a:rPr>
            <a:t>Résultats LONG TERME</a:t>
          </a:r>
          <a:endParaRPr lang="fr-FR" sz="2400" i="1" dirty="0"/>
        </a:p>
      </dgm:t>
    </dgm:pt>
    <dgm:pt modelId="{2BB26E01-21D7-43B4-9B0D-F0D59EFC0A0F}" type="parTrans" cxnId="{72DD1280-2A95-4B4D-913C-81268DA31260}">
      <dgm:prSet/>
      <dgm:spPr/>
      <dgm:t>
        <a:bodyPr/>
        <a:lstStyle/>
        <a:p>
          <a:endParaRPr lang="fr-FR"/>
        </a:p>
      </dgm:t>
    </dgm:pt>
    <dgm:pt modelId="{8146DF78-1340-43BE-96A9-CB839AF6E0D9}" type="sibTrans" cxnId="{72DD1280-2A95-4B4D-913C-81268DA31260}">
      <dgm:prSet/>
      <dgm:spPr/>
      <dgm:t>
        <a:bodyPr/>
        <a:lstStyle/>
        <a:p>
          <a:endParaRPr lang="fr-FR"/>
        </a:p>
      </dgm:t>
    </dgm:pt>
    <dgm:pt modelId="{18F2386E-3294-4C93-AEB0-C9A0694F1393}" type="pres">
      <dgm:prSet presAssocID="{DD355645-A81F-4E86-B366-2AF6D6842A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00942B1-393A-4B25-BA58-D7BA0F2EE954}" type="pres">
      <dgm:prSet presAssocID="{7691FA22-4624-4F16-A680-639F1CA6C64D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DD1280-2A95-4B4D-913C-81268DA31260}" srcId="{DD355645-A81F-4E86-B366-2AF6D6842AE6}" destId="{7691FA22-4624-4F16-A680-639F1CA6C64D}" srcOrd="0" destOrd="0" parTransId="{2BB26E01-21D7-43B4-9B0D-F0D59EFC0A0F}" sibTransId="{8146DF78-1340-43BE-96A9-CB839AF6E0D9}"/>
    <dgm:cxn modelId="{EEF3E6EB-63CA-4936-B19B-22CFB66B9235}" type="presOf" srcId="{7691FA22-4624-4F16-A680-639F1CA6C64D}" destId="{300942B1-393A-4B25-BA58-D7BA0F2EE954}" srcOrd="0" destOrd="0" presId="urn:microsoft.com/office/officeart/2005/8/layout/hChevron3"/>
    <dgm:cxn modelId="{07F52185-28D2-4B1D-8FBD-020F33353609}" type="presOf" srcId="{DD355645-A81F-4E86-B366-2AF6D6842AE6}" destId="{18F2386E-3294-4C93-AEB0-C9A0694F1393}" srcOrd="0" destOrd="0" presId="urn:microsoft.com/office/officeart/2005/8/layout/hChevron3"/>
    <dgm:cxn modelId="{19258D92-71A2-4A97-B08B-77D604305CFA}" type="presParOf" srcId="{18F2386E-3294-4C93-AEB0-C9A0694F1393}" destId="{300942B1-393A-4B25-BA58-D7BA0F2EE95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355645-A81F-4E86-B366-2AF6D6842AE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EA9832C4-3410-4D84-A430-A5FDB62FCB5E}">
      <dgm:prSet phldrT="[Texte]" custT="1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endParaRPr lang="fr-FR" sz="2700" b="1" dirty="0"/>
        </a:p>
      </dgm:t>
    </dgm:pt>
    <dgm:pt modelId="{A96B2AF3-2535-4702-B29E-0AFDB2392FB1}" type="parTrans" cxnId="{BE697BB6-BC14-42DC-B29E-59A22A6943F6}">
      <dgm:prSet/>
      <dgm:spPr/>
      <dgm:t>
        <a:bodyPr/>
        <a:lstStyle/>
        <a:p>
          <a:endParaRPr lang="fr-FR"/>
        </a:p>
      </dgm:t>
    </dgm:pt>
    <dgm:pt modelId="{0EA562DE-AA23-4A6B-9287-44228817C6D2}" type="sibTrans" cxnId="{BE697BB6-BC14-42DC-B29E-59A22A6943F6}">
      <dgm:prSet/>
      <dgm:spPr/>
      <dgm:t>
        <a:bodyPr/>
        <a:lstStyle/>
        <a:p>
          <a:endParaRPr lang="fr-FR"/>
        </a:p>
      </dgm:t>
    </dgm:pt>
    <dgm:pt modelId="{78946344-C6CC-4E7D-AE21-4F77E4FE9179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2700" dirty="0" smtClean="0"/>
            <a:t>DISCUSSION</a:t>
          </a:r>
          <a:endParaRPr lang="fr-FR" sz="2700" dirty="0"/>
        </a:p>
      </dgm:t>
    </dgm:pt>
    <dgm:pt modelId="{00EC9F69-65E2-472A-91AE-02CF7639B392}" type="parTrans" cxnId="{BB366AEB-E74C-4212-A3C3-8458F512F30C}">
      <dgm:prSet/>
      <dgm:spPr/>
      <dgm:t>
        <a:bodyPr/>
        <a:lstStyle/>
        <a:p>
          <a:endParaRPr lang="fr-FR"/>
        </a:p>
      </dgm:t>
    </dgm:pt>
    <dgm:pt modelId="{90938C55-156B-4FDF-BB6D-47DF962B7D5E}" type="sibTrans" cxnId="{BB366AEB-E74C-4212-A3C3-8458F512F30C}">
      <dgm:prSet/>
      <dgm:spPr/>
      <dgm:t>
        <a:bodyPr/>
        <a:lstStyle/>
        <a:p>
          <a:endParaRPr lang="fr-FR"/>
        </a:p>
      </dgm:t>
    </dgm:pt>
    <dgm:pt modelId="{7691FA22-4624-4F16-A680-639F1CA6C64D}">
      <dgm:prSet custT="1"/>
      <dgm:spPr>
        <a:solidFill>
          <a:schemeClr val="accent1"/>
        </a:solidFill>
      </dgm:spPr>
      <dgm:t>
        <a:bodyPr/>
        <a:lstStyle/>
        <a:p>
          <a:endParaRPr lang="fr-FR" sz="2400" i="1" dirty="0"/>
        </a:p>
      </dgm:t>
    </dgm:pt>
    <dgm:pt modelId="{2BB26E01-21D7-43B4-9B0D-F0D59EFC0A0F}" type="parTrans" cxnId="{72DD1280-2A95-4B4D-913C-81268DA31260}">
      <dgm:prSet/>
      <dgm:spPr/>
      <dgm:t>
        <a:bodyPr/>
        <a:lstStyle/>
        <a:p>
          <a:endParaRPr lang="fr-FR"/>
        </a:p>
      </dgm:t>
    </dgm:pt>
    <dgm:pt modelId="{8146DF78-1340-43BE-96A9-CB839AF6E0D9}" type="sibTrans" cxnId="{72DD1280-2A95-4B4D-913C-81268DA31260}">
      <dgm:prSet/>
      <dgm:spPr/>
      <dgm:t>
        <a:bodyPr/>
        <a:lstStyle/>
        <a:p>
          <a:endParaRPr lang="fr-FR"/>
        </a:p>
      </dgm:t>
    </dgm:pt>
    <dgm:pt modelId="{18F2386E-3294-4C93-AEB0-C9A0694F1393}" type="pres">
      <dgm:prSet presAssocID="{DD355645-A81F-4E86-B366-2AF6D6842A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8B898B-469E-46D7-AD6C-AFB43F95D4D5}" type="pres">
      <dgm:prSet presAssocID="{EA9832C4-3410-4D84-A430-A5FDB62FCB5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4A9B4-613E-4575-A638-CA4DCACB6269}" type="pres">
      <dgm:prSet presAssocID="{0EA562DE-AA23-4A6B-9287-44228817C6D2}" presName="parSpace" presStyleCnt="0"/>
      <dgm:spPr/>
    </dgm:pt>
    <dgm:pt modelId="{0F8D58B7-A628-4155-A4E0-6CA37E3FD246}" type="pres">
      <dgm:prSet presAssocID="{78946344-C6CC-4E7D-AE21-4F77E4FE9179}" presName="parTxOnly" presStyleLbl="node1" presStyleIdx="1" presStyleCnt="3" custLinFactNeighborX="32018" custLinFactNeighborY="7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79054C-0ACF-442D-B4D7-2A214F65D759}" type="pres">
      <dgm:prSet presAssocID="{90938C55-156B-4FDF-BB6D-47DF962B7D5E}" presName="parSpace" presStyleCnt="0"/>
      <dgm:spPr/>
    </dgm:pt>
    <dgm:pt modelId="{300942B1-393A-4B25-BA58-D7BA0F2EE954}" type="pres">
      <dgm:prSet presAssocID="{7691FA22-4624-4F16-A680-639F1CA6C64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DD1280-2A95-4B4D-913C-81268DA31260}" srcId="{DD355645-A81F-4E86-B366-2AF6D6842AE6}" destId="{7691FA22-4624-4F16-A680-639F1CA6C64D}" srcOrd="2" destOrd="0" parTransId="{2BB26E01-21D7-43B4-9B0D-F0D59EFC0A0F}" sibTransId="{8146DF78-1340-43BE-96A9-CB839AF6E0D9}"/>
    <dgm:cxn modelId="{17328A91-7571-4D01-9E44-7B3544DB8648}" type="presOf" srcId="{DD355645-A81F-4E86-B366-2AF6D6842AE6}" destId="{18F2386E-3294-4C93-AEB0-C9A0694F1393}" srcOrd="0" destOrd="0" presId="urn:microsoft.com/office/officeart/2005/8/layout/hChevron3"/>
    <dgm:cxn modelId="{BB366AEB-E74C-4212-A3C3-8458F512F30C}" srcId="{DD355645-A81F-4E86-B366-2AF6D6842AE6}" destId="{78946344-C6CC-4E7D-AE21-4F77E4FE9179}" srcOrd="1" destOrd="0" parTransId="{00EC9F69-65E2-472A-91AE-02CF7639B392}" sibTransId="{90938C55-156B-4FDF-BB6D-47DF962B7D5E}"/>
    <dgm:cxn modelId="{BE697BB6-BC14-42DC-B29E-59A22A6943F6}" srcId="{DD355645-A81F-4E86-B366-2AF6D6842AE6}" destId="{EA9832C4-3410-4D84-A430-A5FDB62FCB5E}" srcOrd="0" destOrd="0" parTransId="{A96B2AF3-2535-4702-B29E-0AFDB2392FB1}" sibTransId="{0EA562DE-AA23-4A6B-9287-44228817C6D2}"/>
    <dgm:cxn modelId="{4F58C201-B303-41B1-A6A4-44CD4B8F129C}" type="presOf" srcId="{EA9832C4-3410-4D84-A430-A5FDB62FCB5E}" destId="{9A8B898B-469E-46D7-AD6C-AFB43F95D4D5}" srcOrd="0" destOrd="0" presId="urn:microsoft.com/office/officeart/2005/8/layout/hChevron3"/>
    <dgm:cxn modelId="{63CFB7C9-1CF5-49BE-A184-3F15DBD17692}" type="presOf" srcId="{78946344-C6CC-4E7D-AE21-4F77E4FE9179}" destId="{0F8D58B7-A628-4155-A4E0-6CA37E3FD246}" srcOrd="0" destOrd="0" presId="urn:microsoft.com/office/officeart/2005/8/layout/hChevron3"/>
    <dgm:cxn modelId="{AB89B5BC-EBA5-4188-94AC-6E9774F874B9}" type="presOf" srcId="{7691FA22-4624-4F16-A680-639F1CA6C64D}" destId="{300942B1-393A-4B25-BA58-D7BA0F2EE954}" srcOrd="0" destOrd="0" presId="urn:microsoft.com/office/officeart/2005/8/layout/hChevron3"/>
    <dgm:cxn modelId="{C0665501-F640-41EB-93DF-0F87E00D7455}" type="presParOf" srcId="{18F2386E-3294-4C93-AEB0-C9A0694F1393}" destId="{9A8B898B-469E-46D7-AD6C-AFB43F95D4D5}" srcOrd="0" destOrd="0" presId="urn:microsoft.com/office/officeart/2005/8/layout/hChevron3"/>
    <dgm:cxn modelId="{0850AFC6-45CE-4712-ACF8-C0E76604771F}" type="presParOf" srcId="{18F2386E-3294-4C93-AEB0-C9A0694F1393}" destId="{5D64A9B4-613E-4575-A638-CA4DCACB6269}" srcOrd="1" destOrd="0" presId="urn:microsoft.com/office/officeart/2005/8/layout/hChevron3"/>
    <dgm:cxn modelId="{F8F41AEC-3CA4-498A-B41B-C5D2F7381430}" type="presParOf" srcId="{18F2386E-3294-4C93-AEB0-C9A0694F1393}" destId="{0F8D58B7-A628-4155-A4E0-6CA37E3FD246}" srcOrd="2" destOrd="0" presId="urn:microsoft.com/office/officeart/2005/8/layout/hChevron3"/>
    <dgm:cxn modelId="{64FB2A35-38BC-42EB-98B4-3C6999FCDF66}" type="presParOf" srcId="{18F2386E-3294-4C93-AEB0-C9A0694F1393}" destId="{1679054C-0ACF-442D-B4D7-2A214F65D759}" srcOrd="3" destOrd="0" presId="urn:microsoft.com/office/officeart/2005/8/layout/hChevron3"/>
    <dgm:cxn modelId="{62B1A19A-F78F-48DC-9330-7C28C8CC0103}" type="presParOf" srcId="{18F2386E-3294-4C93-AEB0-C9A0694F1393}" destId="{300942B1-393A-4B25-BA58-D7BA0F2EE95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CEB4F9-266F-45B7-9BA7-C37DE68AFFB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EB1B12-200E-4291-9B0F-35036425AF5D}">
      <dgm:prSet phldrT="[Texte]"/>
      <dgm:spPr/>
      <dgm:t>
        <a:bodyPr/>
        <a:lstStyle/>
        <a:p>
          <a:r>
            <a:rPr lang="fr-FR" dirty="0"/>
            <a:t>Fatigue</a:t>
          </a:r>
        </a:p>
      </dgm:t>
    </dgm:pt>
    <dgm:pt modelId="{70ECCAA4-E4F0-43E9-B14F-692F4070C23C}" type="parTrans" cxnId="{CCC915D2-C3A3-484D-855D-2FAF6EB50CB5}">
      <dgm:prSet/>
      <dgm:spPr/>
      <dgm:t>
        <a:bodyPr/>
        <a:lstStyle/>
        <a:p>
          <a:endParaRPr lang="fr-FR"/>
        </a:p>
      </dgm:t>
    </dgm:pt>
    <dgm:pt modelId="{125C9EFF-A603-489C-B03B-10CF7EC0062B}" type="sibTrans" cxnId="{CCC915D2-C3A3-484D-855D-2FAF6EB50CB5}">
      <dgm:prSet/>
      <dgm:spPr/>
      <dgm:t>
        <a:bodyPr/>
        <a:lstStyle/>
        <a:p>
          <a:endParaRPr lang="fr-FR"/>
        </a:p>
      </dgm:t>
    </dgm:pt>
    <dgm:pt modelId="{102E156D-A099-44AC-B262-DB3BB7979112}">
      <dgm:prSet phldrT="[Texte]"/>
      <dgm:spPr/>
      <dgm:t>
        <a:bodyPr/>
        <a:lstStyle/>
        <a:p>
          <a:r>
            <a:rPr lang="fr-FR" dirty="0"/>
            <a:t>Traumatismes répétés, Douleur</a:t>
          </a:r>
        </a:p>
      </dgm:t>
    </dgm:pt>
    <dgm:pt modelId="{856A91E1-DF56-4868-94D1-48E0594A9900}" type="parTrans" cxnId="{C66B7446-8659-4C2D-8D1B-918C1247A951}">
      <dgm:prSet/>
      <dgm:spPr/>
      <dgm:t>
        <a:bodyPr/>
        <a:lstStyle/>
        <a:p>
          <a:endParaRPr lang="fr-FR"/>
        </a:p>
      </dgm:t>
    </dgm:pt>
    <dgm:pt modelId="{F3CF8D00-83F3-46E1-876D-99D4F081F878}" type="sibTrans" cxnId="{C66B7446-8659-4C2D-8D1B-918C1247A951}">
      <dgm:prSet/>
      <dgm:spPr/>
      <dgm:t>
        <a:bodyPr/>
        <a:lstStyle/>
        <a:p>
          <a:endParaRPr lang="fr-FR"/>
        </a:p>
      </dgm:t>
    </dgm:pt>
    <dgm:pt modelId="{AD4C8E9C-BF40-4DC4-9B10-CFD0268CD026}">
      <dgm:prSet phldrT="[Texte]"/>
      <dgm:spPr/>
      <dgm:t>
        <a:bodyPr/>
        <a:lstStyle/>
        <a:p>
          <a:r>
            <a:rPr lang="fr-FR" dirty="0"/>
            <a:t>Kinésiophobie</a:t>
          </a:r>
        </a:p>
      </dgm:t>
    </dgm:pt>
    <dgm:pt modelId="{8C6AC223-7C9E-4FEA-87B9-BC78859A19B5}" type="parTrans" cxnId="{11C112A7-E1D0-4B4A-83F4-E8D688D945EC}">
      <dgm:prSet/>
      <dgm:spPr/>
      <dgm:t>
        <a:bodyPr/>
        <a:lstStyle/>
        <a:p>
          <a:endParaRPr lang="fr-FR"/>
        </a:p>
      </dgm:t>
    </dgm:pt>
    <dgm:pt modelId="{DE8DBFCF-A58B-45C9-9B33-D176D6FF3871}" type="sibTrans" cxnId="{11C112A7-E1D0-4B4A-83F4-E8D688D945EC}">
      <dgm:prSet/>
      <dgm:spPr/>
      <dgm:t>
        <a:bodyPr/>
        <a:lstStyle/>
        <a:p>
          <a:endParaRPr lang="fr-FR"/>
        </a:p>
      </dgm:t>
    </dgm:pt>
    <dgm:pt modelId="{BDD6A233-7EAE-4BF1-8F72-A085CC6AE202}">
      <dgm:prSet phldrT="[Texte]"/>
      <dgm:spPr/>
      <dgm:t>
        <a:bodyPr/>
        <a:lstStyle/>
        <a:p>
          <a:r>
            <a:rPr lang="fr-FR" dirty="0"/>
            <a:t>Limitations Activités de la vie </a:t>
          </a:r>
          <a:r>
            <a:rPr lang="fr-FR" dirty="0" err="1"/>
            <a:t>quotidenne</a:t>
          </a:r>
          <a:endParaRPr lang="fr-FR" dirty="0"/>
        </a:p>
      </dgm:t>
    </dgm:pt>
    <dgm:pt modelId="{116E5758-2190-4861-86DC-4C1F91432C80}" type="parTrans" cxnId="{3FE36F33-A921-4A35-8162-98937B8200E1}">
      <dgm:prSet/>
      <dgm:spPr/>
      <dgm:t>
        <a:bodyPr/>
        <a:lstStyle/>
        <a:p>
          <a:endParaRPr lang="fr-FR"/>
        </a:p>
      </dgm:t>
    </dgm:pt>
    <dgm:pt modelId="{3A4333E7-9C6E-4473-B00C-6275A045D44B}" type="sibTrans" cxnId="{3FE36F33-A921-4A35-8162-98937B8200E1}">
      <dgm:prSet/>
      <dgm:spPr/>
      <dgm:t>
        <a:bodyPr/>
        <a:lstStyle/>
        <a:p>
          <a:endParaRPr lang="fr-FR"/>
        </a:p>
      </dgm:t>
    </dgm:pt>
    <dgm:pt modelId="{1D2E259C-023D-4258-9323-3FC055528CFA}">
      <dgm:prSet phldrT="[Texte]"/>
      <dgm:spPr/>
      <dgm:t>
        <a:bodyPr/>
        <a:lstStyle/>
        <a:p>
          <a:r>
            <a:rPr lang="fr-FR" dirty="0"/>
            <a:t>Déconditionnement</a:t>
          </a:r>
        </a:p>
        <a:p>
          <a:r>
            <a:rPr lang="fr-FR" dirty="0"/>
            <a:t>musculaire</a:t>
          </a:r>
        </a:p>
      </dgm:t>
    </dgm:pt>
    <dgm:pt modelId="{D6B97A65-346E-42D3-8A7F-81DDDA4D8E34}" type="parTrans" cxnId="{7DEE9FAE-ECC1-43D8-B9F1-8B3A54147DAD}">
      <dgm:prSet/>
      <dgm:spPr/>
      <dgm:t>
        <a:bodyPr/>
        <a:lstStyle/>
        <a:p>
          <a:endParaRPr lang="fr-FR"/>
        </a:p>
      </dgm:t>
    </dgm:pt>
    <dgm:pt modelId="{19B64A8F-DA80-49EF-81E5-01288F4A5536}" type="sibTrans" cxnId="{7DEE9FAE-ECC1-43D8-B9F1-8B3A54147DAD}">
      <dgm:prSet/>
      <dgm:spPr/>
      <dgm:t>
        <a:bodyPr/>
        <a:lstStyle/>
        <a:p>
          <a:endParaRPr lang="fr-FR"/>
        </a:p>
      </dgm:t>
    </dgm:pt>
    <dgm:pt modelId="{A0FB723A-C73B-4C94-9FB7-6ABCB267C63B}" type="pres">
      <dgm:prSet presAssocID="{41CEB4F9-266F-45B7-9BA7-C37DE68AFF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D11D10-D546-4A00-8CDF-4C59A8B33585}" type="pres">
      <dgm:prSet presAssocID="{41CEB4F9-266F-45B7-9BA7-C37DE68AFFBE}" presName="cycle" presStyleCnt="0"/>
      <dgm:spPr/>
    </dgm:pt>
    <dgm:pt modelId="{A01164BE-2A73-4350-A416-7BA1DF12F301}" type="pres">
      <dgm:prSet presAssocID="{A0EB1B12-200E-4291-9B0F-35036425AF5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60E61-1EC9-4A2E-A51E-FEF81ACF7B4D}" type="pres">
      <dgm:prSet presAssocID="{125C9EFF-A603-489C-B03B-10CF7EC0062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108639C-E8D4-4BD2-9B45-B85CA5547A19}" type="pres">
      <dgm:prSet presAssocID="{102E156D-A099-44AC-B262-DB3BB7979112}" presName="nodeFollowingNodes" presStyleLbl="node1" presStyleIdx="1" presStyleCnt="5" custRadScaleRad="104710" custRadScaleInc="-4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80533-04B7-4FE0-9DF4-8A90ADB49629}" type="pres">
      <dgm:prSet presAssocID="{AD4C8E9C-BF40-4DC4-9B10-CFD0268CD02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A6CCB-8FD3-4798-85DA-48DA203237F3}" type="pres">
      <dgm:prSet presAssocID="{BDD6A233-7EAE-4BF1-8F72-A085CC6AE20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2B37A-FE97-4065-9F0B-1687215745BC}" type="pres">
      <dgm:prSet presAssocID="{1D2E259C-023D-4258-9323-3FC055528CF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F8DD6-9F15-42C0-868A-02F8B1422A6F}" type="presOf" srcId="{41CEB4F9-266F-45B7-9BA7-C37DE68AFFBE}" destId="{A0FB723A-C73B-4C94-9FB7-6ABCB267C63B}" srcOrd="0" destOrd="0" presId="urn:microsoft.com/office/officeart/2005/8/layout/cycle3"/>
    <dgm:cxn modelId="{2375B706-CEB9-4156-8652-96E8F70F137B}" type="presOf" srcId="{AD4C8E9C-BF40-4DC4-9B10-CFD0268CD026}" destId="{77180533-04B7-4FE0-9DF4-8A90ADB49629}" srcOrd="0" destOrd="0" presId="urn:microsoft.com/office/officeart/2005/8/layout/cycle3"/>
    <dgm:cxn modelId="{B2B8598B-B492-45BB-8D8F-1CE792574017}" type="presOf" srcId="{1D2E259C-023D-4258-9323-3FC055528CFA}" destId="{67D2B37A-FE97-4065-9F0B-1687215745BC}" srcOrd="0" destOrd="0" presId="urn:microsoft.com/office/officeart/2005/8/layout/cycle3"/>
    <dgm:cxn modelId="{9077A6C7-FEE7-4D02-BE85-E39F682F3373}" type="presOf" srcId="{125C9EFF-A603-489C-B03B-10CF7EC0062B}" destId="{A2960E61-1EC9-4A2E-A51E-FEF81ACF7B4D}" srcOrd="0" destOrd="0" presId="urn:microsoft.com/office/officeart/2005/8/layout/cycle3"/>
    <dgm:cxn modelId="{C66B7446-8659-4C2D-8D1B-918C1247A951}" srcId="{41CEB4F9-266F-45B7-9BA7-C37DE68AFFBE}" destId="{102E156D-A099-44AC-B262-DB3BB7979112}" srcOrd="1" destOrd="0" parTransId="{856A91E1-DF56-4868-94D1-48E0594A9900}" sibTransId="{F3CF8D00-83F3-46E1-876D-99D4F081F878}"/>
    <dgm:cxn modelId="{3FE36F33-A921-4A35-8162-98937B8200E1}" srcId="{41CEB4F9-266F-45B7-9BA7-C37DE68AFFBE}" destId="{BDD6A233-7EAE-4BF1-8F72-A085CC6AE202}" srcOrd="3" destOrd="0" parTransId="{116E5758-2190-4861-86DC-4C1F91432C80}" sibTransId="{3A4333E7-9C6E-4473-B00C-6275A045D44B}"/>
    <dgm:cxn modelId="{7DEE9FAE-ECC1-43D8-B9F1-8B3A54147DAD}" srcId="{41CEB4F9-266F-45B7-9BA7-C37DE68AFFBE}" destId="{1D2E259C-023D-4258-9323-3FC055528CFA}" srcOrd="4" destOrd="0" parTransId="{D6B97A65-346E-42D3-8A7F-81DDDA4D8E34}" sibTransId="{19B64A8F-DA80-49EF-81E5-01288F4A5536}"/>
    <dgm:cxn modelId="{DA9CDACE-CA72-456D-804B-DEFAC8071710}" type="presOf" srcId="{BDD6A233-7EAE-4BF1-8F72-A085CC6AE202}" destId="{667A6CCB-8FD3-4798-85DA-48DA203237F3}" srcOrd="0" destOrd="0" presId="urn:microsoft.com/office/officeart/2005/8/layout/cycle3"/>
    <dgm:cxn modelId="{CCC915D2-C3A3-484D-855D-2FAF6EB50CB5}" srcId="{41CEB4F9-266F-45B7-9BA7-C37DE68AFFBE}" destId="{A0EB1B12-200E-4291-9B0F-35036425AF5D}" srcOrd="0" destOrd="0" parTransId="{70ECCAA4-E4F0-43E9-B14F-692F4070C23C}" sibTransId="{125C9EFF-A603-489C-B03B-10CF7EC0062B}"/>
    <dgm:cxn modelId="{C0D0C8EA-A18F-4B03-99D1-1D8F5F172AAB}" type="presOf" srcId="{102E156D-A099-44AC-B262-DB3BB7979112}" destId="{1108639C-E8D4-4BD2-9B45-B85CA5547A19}" srcOrd="0" destOrd="0" presId="urn:microsoft.com/office/officeart/2005/8/layout/cycle3"/>
    <dgm:cxn modelId="{11C112A7-E1D0-4B4A-83F4-E8D688D945EC}" srcId="{41CEB4F9-266F-45B7-9BA7-C37DE68AFFBE}" destId="{AD4C8E9C-BF40-4DC4-9B10-CFD0268CD026}" srcOrd="2" destOrd="0" parTransId="{8C6AC223-7C9E-4FEA-87B9-BC78859A19B5}" sibTransId="{DE8DBFCF-A58B-45C9-9B33-D176D6FF3871}"/>
    <dgm:cxn modelId="{E0FCE2A0-2E55-473E-9746-AE9C80770A66}" type="presOf" srcId="{A0EB1B12-200E-4291-9B0F-35036425AF5D}" destId="{A01164BE-2A73-4350-A416-7BA1DF12F301}" srcOrd="0" destOrd="0" presId="urn:microsoft.com/office/officeart/2005/8/layout/cycle3"/>
    <dgm:cxn modelId="{925FE2C3-F2C8-43B8-837F-A5BC21327398}" type="presParOf" srcId="{A0FB723A-C73B-4C94-9FB7-6ABCB267C63B}" destId="{43D11D10-D546-4A00-8CDF-4C59A8B33585}" srcOrd="0" destOrd="0" presId="urn:microsoft.com/office/officeart/2005/8/layout/cycle3"/>
    <dgm:cxn modelId="{DC1733C3-FA90-4E71-8A9E-27AE9B986F35}" type="presParOf" srcId="{43D11D10-D546-4A00-8CDF-4C59A8B33585}" destId="{A01164BE-2A73-4350-A416-7BA1DF12F301}" srcOrd="0" destOrd="0" presId="urn:microsoft.com/office/officeart/2005/8/layout/cycle3"/>
    <dgm:cxn modelId="{B0B7B9FF-ADBE-4802-B535-63A26558872E}" type="presParOf" srcId="{43D11D10-D546-4A00-8CDF-4C59A8B33585}" destId="{A2960E61-1EC9-4A2E-A51E-FEF81ACF7B4D}" srcOrd="1" destOrd="0" presId="urn:microsoft.com/office/officeart/2005/8/layout/cycle3"/>
    <dgm:cxn modelId="{90AA44BB-7A06-4473-BDBB-66C1C4276AA4}" type="presParOf" srcId="{43D11D10-D546-4A00-8CDF-4C59A8B33585}" destId="{1108639C-E8D4-4BD2-9B45-B85CA5547A19}" srcOrd="2" destOrd="0" presId="urn:microsoft.com/office/officeart/2005/8/layout/cycle3"/>
    <dgm:cxn modelId="{DC756489-D6C8-42FC-8F1B-414ABD7CCC10}" type="presParOf" srcId="{43D11D10-D546-4A00-8CDF-4C59A8B33585}" destId="{77180533-04B7-4FE0-9DF4-8A90ADB49629}" srcOrd="3" destOrd="0" presId="urn:microsoft.com/office/officeart/2005/8/layout/cycle3"/>
    <dgm:cxn modelId="{BCB6FA2E-EDFF-4D2F-9F28-2428798FBEA6}" type="presParOf" srcId="{43D11D10-D546-4A00-8CDF-4C59A8B33585}" destId="{667A6CCB-8FD3-4798-85DA-48DA203237F3}" srcOrd="4" destOrd="0" presId="urn:microsoft.com/office/officeart/2005/8/layout/cycle3"/>
    <dgm:cxn modelId="{25DD5CEA-F9A1-44D9-B9C7-335AF0C68ED3}" type="presParOf" srcId="{43D11D10-D546-4A00-8CDF-4C59A8B33585}" destId="{67D2B37A-FE97-4065-9F0B-1687215745B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B898B-469E-46D7-AD6C-AFB43F95D4D5}">
      <dsp:nvSpPr>
        <dsp:cNvPr id="0" name=""/>
        <dsp:cNvSpPr/>
      </dsp:nvSpPr>
      <dsp:spPr>
        <a:xfrm>
          <a:off x="3937" y="0"/>
          <a:ext cx="2795625" cy="900000"/>
        </a:xfrm>
        <a:prstGeom prst="homePlat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Revue de littérature</a:t>
          </a:r>
          <a:endParaRPr lang="fr-FR" sz="2700" b="1" kern="1200" dirty="0"/>
        </a:p>
      </dsp:txBody>
      <dsp:txXfrm>
        <a:off x="3937" y="0"/>
        <a:ext cx="2570625" cy="900000"/>
      </dsp:txXfrm>
    </dsp:sp>
    <dsp:sp modelId="{0F8D58B7-A628-4155-A4E0-6CA37E3FD246}">
      <dsp:nvSpPr>
        <dsp:cNvPr id="0" name=""/>
        <dsp:cNvSpPr/>
      </dsp:nvSpPr>
      <dsp:spPr>
        <a:xfrm>
          <a:off x="2240437" y="0"/>
          <a:ext cx="2795625" cy="900000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Présentation </a:t>
          </a:r>
          <a:r>
            <a:rPr lang="fr-FR" sz="1900" kern="1200" dirty="0" smtClean="0"/>
            <a:t>clinique SED/</a:t>
          </a:r>
          <a:r>
            <a:rPr lang="fr-FR" sz="1900" kern="1200" dirty="0" err="1" smtClean="0"/>
            <a:t>hHSD</a:t>
          </a:r>
          <a:endParaRPr lang="fr-FR" sz="1900" kern="1200" dirty="0"/>
        </a:p>
      </dsp:txBody>
      <dsp:txXfrm>
        <a:off x="2690437" y="0"/>
        <a:ext cx="1895625" cy="90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B898B-469E-46D7-AD6C-AFB43F95D4D5}">
      <dsp:nvSpPr>
        <dsp:cNvPr id="0" name=""/>
        <dsp:cNvSpPr/>
      </dsp:nvSpPr>
      <dsp:spPr>
        <a:xfrm>
          <a:off x="0" y="0"/>
          <a:ext cx="9073789" cy="1440359"/>
        </a:xfrm>
        <a:prstGeom prst="homePlate">
          <a:avLst/>
        </a:prstGeom>
        <a:solidFill>
          <a:schemeClr val="accent1"/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Objectif : Valider les résultats rétrospectifs à court et long terme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/>
            <a:t>Déroulement de l’étude</a:t>
          </a:r>
          <a:endParaRPr lang="fr-FR" sz="2700" b="1" kern="1200" dirty="0"/>
        </a:p>
      </dsp:txBody>
      <dsp:txXfrm>
        <a:off x="0" y="0"/>
        <a:ext cx="8713699" cy="1440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42B1-393A-4B25-BA58-D7BA0F2EE954}">
      <dsp:nvSpPr>
        <dsp:cNvPr id="0" name=""/>
        <dsp:cNvSpPr/>
      </dsp:nvSpPr>
      <dsp:spPr>
        <a:xfrm>
          <a:off x="3691" y="0"/>
          <a:ext cx="7552617" cy="900000"/>
        </a:xfrm>
        <a:prstGeom prst="homePlat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/>
            <a:t>Mesures</a:t>
          </a:r>
          <a:endParaRPr lang="fr-FR" sz="2400" i="1" kern="1200" dirty="0"/>
        </a:p>
      </dsp:txBody>
      <dsp:txXfrm>
        <a:off x="3691" y="0"/>
        <a:ext cx="7327617" cy="90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42B1-393A-4B25-BA58-D7BA0F2EE954}">
      <dsp:nvSpPr>
        <dsp:cNvPr id="0" name=""/>
        <dsp:cNvSpPr/>
      </dsp:nvSpPr>
      <dsp:spPr>
        <a:xfrm>
          <a:off x="3641" y="0"/>
          <a:ext cx="7449888" cy="900421"/>
        </a:xfrm>
        <a:prstGeom prst="homePlat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Résultats COURT TERME</a:t>
          </a:r>
          <a:endParaRPr lang="fr-FR" sz="2400" i="1" kern="1200" dirty="0"/>
        </a:p>
      </dsp:txBody>
      <dsp:txXfrm>
        <a:off x="3641" y="0"/>
        <a:ext cx="7224783" cy="9004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42B1-393A-4B25-BA58-D7BA0F2EE954}">
      <dsp:nvSpPr>
        <dsp:cNvPr id="0" name=""/>
        <dsp:cNvSpPr/>
      </dsp:nvSpPr>
      <dsp:spPr>
        <a:xfrm>
          <a:off x="3691" y="0"/>
          <a:ext cx="7552617" cy="900000"/>
        </a:xfrm>
        <a:prstGeom prst="homePlat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Résultats LONG TERME</a:t>
          </a:r>
          <a:endParaRPr lang="fr-FR" sz="2400" i="1" kern="1200" dirty="0"/>
        </a:p>
      </dsp:txBody>
      <dsp:txXfrm>
        <a:off x="3691" y="0"/>
        <a:ext cx="7327617" cy="90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B898B-469E-46D7-AD6C-AFB43F95D4D5}">
      <dsp:nvSpPr>
        <dsp:cNvPr id="0" name=""/>
        <dsp:cNvSpPr/>
      </dsp:nvSpPr>
      <dsp:spPr>
        <a:xfrm>
          <a:off x="3322" y="0"/>
          <a:ext cx="2905136" cy="900000"/>
        </a:xfrm>
        <a:prstGeom prst="homePlate">
          <a:avLst/>
        </a:prstGeom>
        <a:solidFill>
          <a:schemeClr val="accent2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b="1" kern="1200" dirty="0"/>
        </a:p>
      </dsp:txBody>
      <dsp:txXfrm>
        <a:off x="3322" y="0"/>
        <a:ext cx="2680136" cy="900000"/>
      </dsp:txXfrm>
    </dsp:sp>
    <dsp:sp modelId="{0F8D58B7-A628-4155-A4E0-6CA37E3FD246}">
      <dsp:nvSpPr>
        <dsp:cNvPr id="0" name=""/>
        <dsp:cNvSpPr/>
      </dsp:nvSpPr>
      <dsp:spPr>
        <a:xfrm>
          <a:off x="2513464" y="0"/>
          <a:ext cx="2905136" cy="900000"/>
        </a:xfrm>
        <a:prstGeom prst="chevron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DISCUSSION</a:t>
          </a:r>
          <a:endParaRPr lang="fr-FR" sz="2700" kern="1200" dirty="0"/>
        </a:p>
      </dsp:txBody>
      <dsp:txXfrm>
        <a:off x="2963464" y="0"/>
        <a:ext cx="2005136" cy="900000"/>
      </dsp:txXfrm>
    </dsp:sp>
    <dsp:sp modelId="{300942B1-393A-4B25-BA58-D7BA0F2EE954}">
      <dsp:nvSpPr>
        <dsp:cNvPr id="0" name=""/>
        <dsp:cNvSpPr/>
      </dsp:nvSpPr>
      <dsp:spPr>
        <a:xfrm>
          <a:off x="4651541" y="0"/>
          <a:ext cx="2905136" cy="900000"/>
        </a:xfrm>
        <a:prstGeom prst="chevron">
          <a:avLst/>
        </a:prstGeom>
        <a:solidFill>
          <a:schemeClr val="accent1"/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i="1" kern="1200" dirty="0"/>
        </a:p>
      </dsp:txBody>
      <dsp:txXfrm>
        <a:off x="5101541" y="0"/>
        <a:ext cx="2005136" cy="90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60E61-1EC9-4A2E-A51E-FEF81ACF7B4D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164BE-2A73-4350-A416-7BA1DF12F301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Fatigue</a:t>
          </a:r>
        </a:p>
      </dsp:txBody>
      <dsp:txXfrm>
        <a:off x="2861659" y="63980"/>
        <a:ext cx="2404681" cy="1140634"/>
      </dsp:txXfrm>
    </dsp:sp>
    <dsp:sp modelId="{1108639C-E8D4-4BD2-9B45-B85CA5547A19}">
      <dsp:nvSpPr>
        <dsp:cNvPr id="0" name=""/>
        <dsp:cNvSpPr/>
      </dsp:nvSpPr>
      <dsp:spPr>
        <a:xfrm>
          <a:off x="5046278" y="1445276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Traumatismes répétés, Douleur</a:t>
          </a:r>
        </a:p>
      </dsp:txBody>
      <dsp:txXfrm>
        <a:off x="5107984" y="1506982"/>
        <a:ext cx="2404681" cy="1140634"/>
      </dsp:txXfrm>
    </dsp:sp>
    <dsp:sp modelId="{77180533-04B7-4FE0-9DF4-8A90ADB49629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Kinésiophobie</a:t>
          </a:r>
        </a:p>
      </dsp:txBody>
      <dsp:txXfrm>
        <a:off x="4210099" y="4214051"/>
        <a:ext cx="2404681" cy="1140634"/>
      </dsp:txXfrm>
    </dsp:sp>
    <dsp:sp modelId="{667A6CCB-8FD3-4798-85DA-48DA203237F3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Limitations Activités de la vie </a:t>
          </a:r>
          <a:r>
            <a:rPr lang="fr-FR" sz="2000" kern="1200" dirty="0" err="1"/>
            <a:t>quotidenne</a:t>
          </a:r>
          <a:endParaRPr lang="fr-FR" sz="2000" kern="1200" dirty="0"/>
        </a:p>
      </dsp:txBody>
      <dsp:txXfrm>
        <a:off x="1513219" y="4214051"/>
        <a:ext cx="2404681" cy="1140634"/>
      </dsp:txXfrm>
    </dsp:sp>
    <dsp:sp modelId="{67D2B37A-FE97-4065-9F0B-1687215745BC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Déconditionnement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musculaire</a:t>
          </a:r>
        </a:p>
      </dsp:txBody>
      <dsp:txXfrm>
        <a:off x="679837" y="1649166"/>
        <a:ext cx="2404681" cy="114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B2DFA6F-B09C-471A-B0BE-D2113180013D}" type="datetimeFigureOut">
              <a:rPr lang="fr-FR" smtClean="0"/>
              <a:t>02/12/2023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4DA806-5A4A-49C8-8551-5C83CE410E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5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D3E9A2-4BA9-4536-B370-3CCA6000FA60}" type="datetimeFigureOut">
              <a:rPr lang="fr-FR" smtClean="0"/>
              <a:t>02/12/2023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EFA3DF5-F429-44B4-91E6-261D2D0A2DA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6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61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416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396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414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6461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997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89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293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022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645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458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755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47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711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94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3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4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323" y="270471"/>
            <a:ext cx="9958234" cy="4231178"/>
          </a:xfrm>
          <a:ln>
            <a:noFill/>
          </a:ln>
        </p:spPr>
        <p:txBody>
          <a:bodyPr anchor="t"/>
          <a:lstStyle/>
          <a:p>
            <a:pPr algn="ctr"/>
            <a:r>
              <a:rPr lang="fr-FR" sz="4400" b="1" dirty="0" smtClean="0"/>
              <a:t> </a:t>
            </a:r>
            <a:r>
              <a:rPr lang="fr-FR" sz="4400" b="1" dirty="0"/>
              <a:t>RÉHABILITATION </a:t>
            </a:r>
            <a:r>
              <a:rPr lang="fr-FR" sz="4400" b="1" dirty="0" smtClean="0"/>
              <a:t>RESPIRATOIRE Patients </a:t>
            </a:r>
            <a:r>
              <a:rPr lang="fr-FR" sz="4400" b="1" dirty="0" err="1" smtClean="0"/>
              <a:t>SEDh</a:t>
            </a:r>
            <a:r>
              <a:rPr lang="fr-FR" sz="4400" b="1" dirty="0" smtClean="0"/>
              <a:t>/HSD</a:t>
            </a:r>
            <a:br>
              <a:rPr lang="fr-FR" sz="4400" b="1" dirty="0" smtClean="0"/>
            </a:br>
            <a:r>
              <a:rPr lang="fr-FR" sz="4400" b="1" dirty="0" smtClean="0"/>
              <a:t>POUR QUOI? POUR QUI?</a:t>
            </a:r>
            <a:br>
              <a:rPr lang="fr-FR" sz="4400" b="1" dirty="0" smtClean="0"/>
            </a:br>
            <a:r>
              <a:rPr lang="fr-FR" sz="4400" b="1" dirty="0" smtClean="0"/>
              <a:t>COMMENT?</a:t>
            </a:r>
            <a:endParaRPr lang="fr-FR" sz="4400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4270" y="3031375"/>
            <a:ext cx="10726755" cy="138064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fr-FR" sz="2400" b="1" cap="non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CYRIL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BERGOIN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fr-FR" sz="1900" cap="none" dirty="0" smtClean="0">
                <a:solidFill>
                  <a:schemeClr val="accent1">
                    <a:lumMod val="50000"/>
                  </a:schemeClr>
                </a:solidFill>
              </a:rPr>
              <a:t>Pneumologue</a:t>
            </a:r>
            <a:endParaRPr lang="fr-FR" sz="1900" cap="none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Dr ADRIEN  HAKIMI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fr-FR" sz="1800" cap="none" dirty="0" smtClean="0">
                <a:solidFill>
                  <a:schemeClr val="accent1">
                    <a:lumMod val="50000"/>
                  </a:schemeClr>
                </a:solidFill>
              </a:rPr>
              <a:t>Masseur-kinésithérapeute </a:t>
            </a:r>
            <a:r>
              <a:rPr lang="fr-FR" sz="1800" cap="none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fr-FR" sz="1800" cap="none" dirty="0" smtClean="0">
                <a:solidFill>
                  <a:schemeClr val="accent1">
                    <a:lumMod val="50000"/>
                  </a:schemeClr>
                </a:solidFill>
              </a:rPr>
              <a:t>Docteurs </a:t>
            </a:r>
            <a:r>
              <a:rPr lang="fr-FR" sz="1800" cap="none" dirty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fr-FR" sz="1800" cap="none" dirty="0" smtClean="0">
                <a:solidFill>
                  <a:schemeClr val="accent1">
                    <a:lumMod val="50000"/>
                  </a:schemeClr>
                </a:solidFill>
              </a:rPr>
              <a:t>Sciences et Techniques des Activités physiques et sportives  </a:t>
            </a:r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700" cap="none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288" y="5267472"/>
            <a:ext cx="10025149" cy="1457498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16089" r="3770" b="17729"/>
          <a:stretch/>
        </p:blipFill>
        <p:spPr>
          <a:xfrm>
            <a:off x="1568051" y="5372106"/>
            <a:ext cx="2069513" cy="11373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50" y="5599284"/>
            <a:ext cx="3228615" cy="965636"/>
          </a:xfrm>
          <a:prstGeom prst="rect">
            <a:avLst/>
          </a:prstGeom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1105077" y="6082102"/>
            <a:ext cx="10025150" cy="707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fr-FR" sz="1400" i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09" y="242649"/>
            <a:ext cx="10105018" cy="1400530"/>
          </a:xfrm>
        </p:spPr>
        <p:txBody>
          <a:bodyPr>
            <a:normAutofit fontScale="90000"/>
          </a:bodyPr>
          <a:lstStyle/>
          <a:p>
            <a:r>
              <a:rPr lang="fr-FR" dirty="0"/>
              <a:t>LA REHABILITATION COMMENT?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« Clinique de la Mitterie » </a:t>
            </a:r>
            <a:r>
              <a:rPr lang="fr-FR" sz="2000" b="1" dirty="0"/>
              <a:t>Lomme, Hauts de France</a:t>
            </a:r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5004963-8574-4CD3-801E-69161DF50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160061"/>
              </p:ext>
            </p:extLst>
          </p:nvPr>
        </p:nvGraphicFramePr>
        <p:xfrm>
          <a:off x="3587131" y="2081329"/>
          <a:ext cx="3313131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131">
                  <a:extLst>
                    <a:ext uri="{9D8B030D-6E8A-4147-A177-3AD203B41FA5}">
                      <a16:colId xmlns:a16="http://schemas.microsoft.com/office/drawing/2014/main" val="320940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0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Médecins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0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Kinésithérapeutes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08893"/>
                  </a:ext>
                </a:extLst>
              </a:tr>
              <a:tr h="355404">
                <a:tc>
                  <a:txBody>
                    <a:bodyPr/>
                    <a:lstStyle/>
                    <a:p>
                      <a:r>
                        <a:rPr lang="fr-FR" dirty="0"/>
                        <a:t>Ergothérapeutes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Psychologues, infirmiers psy (Groupe  parole, sophrologie, art-thérapie)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6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EAPA (enseignant en activité physique adaptée)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Diététiciennes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59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Professeur de Yoga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Infirmière Aide soignante formée en éducation thérapeutique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50777"/>
                  </a:ext>
                </a:extLst>
              </a:tr>
            </a:tbl>
          </a:graphicData>
        </a:graphic>
      </p:graphicFrame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19423206-C4AE-4088-8015-5734952C3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46163"/>
              </p:ext>
            </p:extLst>
          </p:nvPr>
        </p:nvGraphicFramePr>
        <p:xfrm>
          <a:off x="1541781" y="49867619"/>
          <a:ext cx="3313131" cy="4933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131">
                  <a:extLst>
                    <a:ext uri="{9D8B030D-6E8A-4147-A177-3AD203B41FA5}">
                      <a16:colId xmlns:a16="http://schemas.microsoft.com/office/drawing/2014/main" val="320940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err="1"/>
                        <a:t>Intervenan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Activities Description Number of sessions Duration by session (min)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Balneotherapy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Balneotherapy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is conducted in a swimming pool It consists of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performing exercises in water in order to work with alleviate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body weight or to use the progressive resistance offered by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water. The hot water allows analgesia and muscle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relaxation. The alleviation in body weight and the immersion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produce a global sensory and proprioceptive work and</a:t>
                      </a:r>
                    </a:p>
                    <a:p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allows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safely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13 60</a:t>
                      </a:r>
                    </a:p>
                    <a:p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Ergometer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exercises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Ergometer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exercises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performed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on 30 min sessions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included warm-up and recovery. Additional time is required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patient installation and cleaning at the end of the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session. The working heart rate and initial workload were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calculated with an exercise stress testing prior to the RP in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 to define an aerobic work. These training sessions are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relatively light in order to avoid exacerbation of the pain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after the sessions. The workload is increased only in the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absence of pain. If conventional ergometer is not possible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any reason, patients can use an arm ergometer. The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objective is to improve endurance capacity.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Occupational therapy Occupational therapists aim to work on positioning and</a:t>
                      </a:r>
                    </a:p>
                    <a:p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conservation techniques.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Various</a:t>
                      </a:r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life situations and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advice are used to improve these skills.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Physical activity Physical activity sessions aim to increase muscular endurance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capacity and patient coordination. The activities are varied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including, badminton, muscular strengthening, table tennis,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 use of gymnastic balls. Muscular strengthening is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performed mainly without load (body weight) or with low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loads. Warm-up and recovery are systematic. Sufficient time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 left between the different exercises.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Art therapy Use of art and creative media as therapeutic support. These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tools were used to have a better understanding of how the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patient represents himself the disease.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3 120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Physiotherapy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Physiotherapy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include respiratory control and management of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musculoskeletal troubles. Exercises are given to work 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volumes and respiratory flow. For the management of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musculoskeletal troubles, individual sessions with a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physiotherapist have been set up.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Walking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Walking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is mostly done outside (as often as possible) and aims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improve endurance. This is a well-tolerated, daily life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 with moderate intensity. The aim is to walk the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longest distance possible without increasing pain.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Proprioception exercises Proprioception exercises are performed in the gymnasium and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include thematic obstacle course. The objective is to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improve proprioception in order to limit the risks of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dislocation and improve their balance. These exercises also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allow a dexterity and coordination work.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Sophrology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Sophrology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is a relaxation technique and aims to work 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emotional well-being with the use of breathing, stretching,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muscle relaxation and visualization. These sessions aim to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improve body perception and pain management.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Yoga exercises Yoga exercises are used to work on respiratory control, body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perception, balance and proprioception by the use of soft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muscle stretching and postures.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4 60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Assessments Patients were evaluated at the beginning and at the end of the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RP. Beyond the data presented in this article, patients are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seen by different professionals for clinical investigation (a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physician, a dietician, a physiotherapist, a nurse, a caregiver,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an adapted physical education teacher).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7 60</a:t>
                      </a:r>
                      <a:r>
                        <a:rPr lang="fr-FR" dirty="0"/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0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médecins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0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Kinésithérapeutes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08893"/>
                  </a:ext>
                </a:extLst>
              </a:tr>
              <a:tr h="355404">
                <a:tc>
                  <a:txBody>
                    <a:bodyPr/>
                    <a:lstStyle/>
                    <a:p>
                      <a:r>
                        <a:rPr lang="fr-FR" dirty="0"/>
                        <a:t>Ergothérapeutes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Psychologues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6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Dieteticiennes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59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Professeur de Yoga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Infirmière formée en éducation thérapeutique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5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4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3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96474"/>
                  </a:ext>
                </a:extLst>
              </a:tr>
              <a:tr h="3256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05976"/>
                  </a:ext>
                </a:extLst>
              </a:tr>
              <a:tr h="3256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3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2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1" y="76200"/>
            <a:ext cx="11039474" cy="177704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LA REHABILITATION COMMENT?</a:t>
            </a:r>
            <a:br>
              <a:rPr lang="fr-FR" sz="3200" dirty="0" smtClean="0"/>
            </a:br>
            <a:r>
              <a:rPr lang="fr-FR" sz="3200" dirty="0" smtClean="0"/>
              <a:t>Déroulement Stage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 « Clinique de la Mitterie » </a:t>
            </a:r>
            <a:r>
              <a:rPr lang="fr-FR" sz="2000" b="1" dirty="0"/>
              <a:t>Lomme, Hauts de France 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7393" y="2037718"/>
            <a:ext cx="11039473" cy="4528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			</a:t>
            </a:r>
            <a:endParaRPr lang="fr-FR" b="1" dirty="0" smtClean="0"/>
          </a:p>
          <a:p>
            <a:pPr marL="0" indent="0">
              <a:buNone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				20 Journées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(HDJ)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sur 8 semaines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Semaines 1 à 4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2 demi journées/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sem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Semaines 5 à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3 demi journées/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sem</a:t>
            </a:r>
            <a:endParaRPr lang="fr-FR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b="1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DF4826F-8BA0-4255-94FC-AE08ACB82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29725"/>
              </p:ext>
            </p:extLst>
          </p:nvPr>
        </p:nvGraphicFramePr>
        <p:xfrm>
          <a:off x="2838464" y="3094833"/>
          <a:ext cx="8128001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61419465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0407937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6346962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6090662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270521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500348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2719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JEUDI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51077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B868EFF-852B-40A7-B9C3-FE0DE2A04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35988"/>
              </p:ext>
            </p:extLst>
          </p:nvPr>
        </p:nvGraphicFramePr>
        <p:xfrm>
          <a:off x="2838463" y="4551758"/>
          <a:ext cx="8128001" cy="44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8460756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46585718"/>
                    </a:ext>
                  </a:extLst>
                </a:gridCol>
                <a:gridCol w="1198215">
                  <a:extLst>
                    <a:ext uri="{9D8B030D-6E8A-4147-A177-3AD203B41FA5}">
                      <a16:colId xmlns:a16="http://schemas.microsoft.com/office/drawing/2014/main" val="199948765"/>
                    </a:ext>
                  </a:extLst>
                </a:gridCol>
                <a:gridCol w="1124071">
                  <a:extLst>
                    <a:ext uri="{9D8B030D-6E8A-4147-A177-3AD203B41FA5}">
                      <a16:colId xmlns:a16="http://schemas.microsoft.com/office/drawing/2014/main" val="27243586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1062278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0447822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82073593"/>
                    </a:ext>
                  </a:extLst>
                </a:gridCol>
              </a:tblGrid>
              <a:tr h="4465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MERCREDI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VENDREDI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4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68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4588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Contenu du stage </a:t>
            </a:r>
            <a:r>
              <a:rPr lang="fr-FR" dirty="0" err="1"/>
              <a:t>Réhab</a:t>
            </a:r>
            <a:r>
              <a:rPr lang="fr-FR" dirty="0"/>
              <a:t> SEDh</a:t>
            </a:r>
            <a:br>
              <a:rPr lang="fr-FR" dirty="0"/>
            </a:br>
            <a:r>
              <a:rPr lang="fr-FR" dirty="0"/>
              <a:t> « Clinique de la Mitterie » </a:t>
            </a:r>
            <a:r>
              <a:rPr lang="fr-FR" sz="2000" b="1" dirty="0"/>
              <a:t>Lomme, Hauts de France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5004963-8574-4CD3-801E-69161DF50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479115"/>
              </p:ext>
            </p:extLst>
          </p:nvPr>
        </p:nvGraphicFramePr>
        <p:xfrm>
          <a:off x="1046374" y="1362785"/>
          <a:ext cx="7669001" cy="527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970">
                  <a:extLst>
                    <a:ext uri="{9D8B030D-6E8A-4147-A177-3AD203B41FA5}">
                      <a16:colId xmlns:a16="http://schemas.microsoft.com/office/drawing/2014/main" val="320940288"/>
                    </a:ext>
                  </a:extLst>
                </a:gridCol>
                <a:gridCol w="2376373">
                  <a:extLst>
                    <a:ext uri="{9D8B030D-6E8A-4147-A177-3AD203B41FA5}">
                      <a16:colId xmlns:a16="http://schemas.microsoft.com/office/drawing/2014/main" val="228331758"/>
                    </a:ext>
                  </a:extLst>
                </a:gridCol>
                <a:gridCol w="1293698">
                  <a:extLst>
                    <a:ext uri="{9D8B030D-6E8A-4147-A177-3AD203B41FA5}">
                      <a16:colId xmlns:a16="http://schemas.microsoft.com/office/drawing/2014/main" val="2605282294"/>
                    </a:ext>
                  </a:extLst>
                </a:gridCol>
                <a:gridCol w="1494960">
                  <a:extLst>
                    <a:ext uri="{9D8B030D-6E8A-4147-A177-3AD203B41FA5}">
                      <a16:colId xmlns:a16="http://schemas.microsoft.com/office/drawing/2014/main" val="3563701891"/>
                    </a:ext>
                  </a:extLst>
                </a:gridCol>
              </a:tblGrid>
              <a:tr h="518481">
                <a:tc>
                  <a:txBody>
                    <a:bodyPr/>
                    <a:lstStyle/>
                    <a:p>
                      <a:r>
                        <a:rPr lang="fr-FR" sz="1600" dirty="0"/>
                        <a:t>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Différences</a:t>
                      </a:r>
                    </a:p>
                    <a:p>
                      <a:pPr algn="ctr"/>
                      <a:r>
                        <a:rPr lang="fr-FR" sz="1600" dirty="0"/>
                        <a:t> avec stage </a:t>
                      </a:r>
                      <a:r>
                        <a:rPr lang="fr-FR" sz="1600" dirty="0" err="1"/>
                        <a:t>Respi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DURÉE de la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NOMBRE DE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04710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Balnéothérapie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12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094514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Cycloergomètre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08893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Ergothérapie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48605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Kinésithérapie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66307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Activité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5564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Travail Proprioceptif*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590532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Marche en extérieur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2851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Sophrologie*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50777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42471"/>
                  </a:ext>
                </a:extLst>
              </a:tr>
              <a:tr h="517173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Temps d’évaluation</a:t>
                      </a: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Entretiens individuels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35336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Ateliers Diététiciennes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96474"/>
                  </a:ext>
                </a:extLst>
              </a:tr>
              <a:tr h="517173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Ateliers avec psychologues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05976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Art thérapie*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30208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Ateliers avec médecins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8272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BDE1043-8829-4EA5-AC38-2F7C3FFFF845}"/>
              </a:ext>
            </a:extLst>
          </p:cNvPr>
          <p:cNvSpPr txBox="1"/>
          <p:nvPr/>
        </p:nvSpPr>
        <p:spPr>
          <a:xfrm>
            <a:off x="8810625" y="3094847"/>
            <a:ext cx="344805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*Activités ajoutées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stage réhabilitation </a:t>
            </a:r>
            <a:r>
              <a:rPr lang="fr-FR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respi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chroniques</a:t>
            </a:r>
          </a:p>
        </p:txBody>
      </p:sp>
    </p:spTree>
    <p:extLst>
      <p:ext uri="{BB962C8B-B14F-4D97-AF65-F5344CB8AC3E}">
        <p14:creationId xmlns:p14="http://schemas.microsoft.com/office/powerpoint/2010/main" val="301404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178" y="3412502"/>
            <a:ext cx="8655028" cy="2253007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Nécessité d’études scientifiques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E</a:t>
            </a:r>
            <a:r>
              <a:rPr lang="fr-FR" dirty="0" smtClean="0"/>
              <a:t>valuer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l’</a:t>
            </a:r>
            <a:r>
              <a:rPr lang="fr-FR" dirty="0"/>
              <a:t>e</a:t>
            </a:r>
            <a:r>
              <a:rPr lang="fr-FR" dirty="0" smtClean="0"/>
              <a:t>fficacité </a:t>
            </a:r>
            <a:r>
              <a:rPr lang="fr-FR" dirty="0"/>
              <a:t>o</a:t>
            </a:r>
            <a:r>
              <a:rPr lang="fr-FR" dirty="0" smtClean="0"/>
              <a:t>bjective </a:t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 smtClean="0"/>
              <a:t>stage</a:t>
            </a:r>
            <a:br>
              <a:rPr lang="fr-FR" dirty="0" smtClean="0"/>
            </a:br>
            <a:r>
              <a:rPr lang="fr-FR" dirty="0" smtClean="0"/>
              <a:t> à court et long terme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00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>
            <a:stCxn id="4" idx="3"/>
            <a:endCxn id="7" idx="1"/>
          </p:cNvCxnSpPr>
          <p:nvPr/>
        </p:nvCxnSpPr>
        <p:spPr>
          <a:xfrm>
            <a:off x="1169236" y="3429000"/>
            <a:ext cx="67492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6000" y="3069000"/>
            <a:ext cx="833236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CTRL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16000" y="3069000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PRE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095999" y="3069000"/>
            <a:ext cx="955249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b="1" dirty="0" smtClean="0"/>
              <a:t>POST</a:t>
            </a:r>
            <a:endParaRPr lang="fr-FR" sz="1900" b="1" dirty="0"/>
          </a:p>
        </p:txBody>
      </p:sp>
      <p:sp>
        <p:nvSpPr>
          <p:cNvPr id="7" name="Rectangle 6"/>
          <p:cNvSpPr/>
          <p:nvPr/>
        </p:nvSpPr>
        <p:spPr>
          <a:xfrm>
            <a:off x="7918515" y="3069000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6S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741030" y="3069000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6M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727720" y="2169000"/>
            <a:ext cx="2880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STAGE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498" y="2169000"/>
            <a:ext cx="2880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Periode</a:t>
            </a:r>
            <a:r>
              <a:rPr lang="fr-FR" sz="2000" b="1" dirty="0" smtClean="0">
                <a:solidFill>
                  <a:schemeClr val="bg1"/>
                </a:solidFill>
              </a:rPr>
              <a:t> Contrôle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Double flèche horizontale 12"/>
          <p:cNvSpPr/>
          <p:nvPr/>
        </p:nvSpPr>
        <p:spPr>
          <a:xfrm>
            <a:off x="3266749" y="2349000"/>
            <a:ext cx="720000" cy="3600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/>
          </a:p>
        </p:txBody>
      </p:sp>
      <p:sp>
        <p:nvSpPr>
          <p:cNvPr id="14" name="ZoneTexte 13"/>
          <p:cNvSpPr txBox="1"/>
          <p:nvPr/>
        </p:nvSpPr>
        <p:spPr>
          <a:xfrm>
            <a:off x="1889236" y="3429000"/>
            <a:ext cx="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9S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802618" y="3429000"/>
            <a:ext cx="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9S</a:t>
            </a:r>
            <a:endParaRPr lang="fr-FR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22DF-ECD2-4D86-99B3-4E3F6C960D3D}" type="slidenum">
              <a:rPr lang="fr-FR" smtClean="0"/>
              <a:t>14</a:t>
            </a:fld>
            <a:endParaRPr lang="fr-FR"/>
          </a:p>
        </p:txBody>
      </p:sp>
      <p:cxnSp>
        <p:nvCxnSpPr>
          <p:cNvPr id="17" name="Connecteur droit 16"/>
          <p:cNvCxnSpPr>
            <a:stCxn id="7" idx="3"/>
            <a:endCxn id="8" idx="1"/>
          </p:cNvCxnSpPr>
          <p:nvPr/>
        </p:nvCxnSpPr>
        <p:spPr>
          <a:xfrm>
            <a:off x="8638515" y="3429000"/>
            <a:ext cx="110251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424041733"/>
              </p:ext>
            </p:extLst>
          </p:nvPr>
        </p:nvGraphicFramePr>
        <p:xfrm>
          <a:off x="191343" y="188639"/>
          <a:ext cx="9082659" cy="14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7466028" y="2130532"/>
            <a:ext cx="3752605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Evaluation à 6 </a:t>
            </a:r>
            <a:r>
              <a:rPr lang="fr-FR" sz="2000" b="1" dirty="0" err="1" smtClean="0">
                <a:solidFill>
                  <a:schemeClr val="bg1"/>
                </a:solidFill>
              </a:rPr>
              <a:t>sem</a:t>
            </a:r>
            <a:r>
              <a:rPr lang="fr-FR" sz="2000" b="1" dirty="0" smtClean="0">
                <a:solidFill>
                  <a:schemeClr val="bg1"/>
                </a:solidFill>
              </a:rPr>
              <a:t> et 6 mois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9" name="Double flèche horizontale 12"/>
          <p:cNvSpPr/>
          <p:nvPr/>
        </p:nvSpPr>
        <p:spPr>
          <a:xfrm>
            <a:off x="6417142" y="2327975"/>
            <a:ext cx="1048886" cy="402049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31268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8329299" y="56935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Fatigue</a:t>
            </a:r>
            <a:endParaRPr lang="fr-FR" sz="2000" dirty="0"/>
          </a:p>
        </p:txBody>
      </p:sp>
      <p:sp>
        <p:nvSpPr>
          <p:cNvPr id="4" name="Ellipse 3"/>
          <p:cNvSpPr/>
          <p:nvPr/>
        </p:nvSpPr>
        <p:spPr>
          <a:xfrm>
            <a:off x="9768408" y="129273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Douleur</a:t>
            </a:r>
            <a:endParaRPr lang="fr-FR" sz="2000" dirty="0"/>
          </a:p>
        </p:txBody>
      </p:sp>
      <p:sp>
        <p:nvSpPr>
          <p:cNvPr id="5" name="Ellipse 4"/>
          <p:cNvSpPr/>
          <p:nvPr/>
        </p:nvSpPr>
        <p:spPr>
          <a:xfrm>
            <a:off x="10462826" y="2772698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Kinésio-phobie</a:t>
            </a:r>
            <a:endParaRPr lang="fr-FR" sz="2000" dirty="0"/>
          </a:p>
        </p:txBody>
      </p:sp>
      <p:sp>
        <p:nvSpPr>
          <p:cNvPr id="6" name="Ellipse 5"/>
          <p:cNvSpPr/>
          <p:nvPr/>
        </p:nvSpPr>
        <p:spPr>
          <a:xfrm>
            <a:off x="9768408" y="4190278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Qualité de Vie</a:t>
            </a:r>
            <a:endParaRPr lang="fr-FR" sz="2000" dirty="0"/>
          </a:p>
        </p:txBody>
      </p:sp>
      <p:sp>
        <p:nvSpPr>
          <p:cNvPr id="7" name="Ellipse 6"/>
          <p:cNvSpPr/>
          <p:nvPr/>
        </p:nvSpPr>
        <p:spPr>
          <a:xfrm>
            <a:off x="6889299" y="4190278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Equilibre</a:t>
            </a:r>
            <a:endParaRPr lang="fr-FR" sz="2000" dirty="0"/>
          </a:p>
        </p:txBody>
      </p:sp>
      <p:sp>
        <p:nvSpPr>
          <p:cNvPr id="8" name="Ellipse 7"/>
          <p:cNvSpPr/>
          <p:nvPr/>
        </p:nvSpPr>
        <p:spPr>
          <a:xfrm>
            <a:off x="8329299" y="4910278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Capacité </a:t>
            </a:r>
            <a:r>
              <a:rPr lang="fr-FR" dirty="0" err="1" smtClean="0"/>
              <a:t>physiquet</a:t>
            </a:r>
            <a:r>
              <a:rPr lang="fr-FR" dirty="0" smtClean="0"/>
              <a:t> </a:t>
            </a:r>
            <a:r>
              <a:rPr lang="fr-FR" dirty="0" err="1" smtClean="0"/>
              <a:t>fct</a:t>
            </a:r>
            <a:r>
              <a:rPr lang="fr-FR" dirty="0" smtClean="0"/>
              <a:t>.</a:t>
            </a:r>
            <a:endParaRPr lang="fr-FR" sz="2000" dirty="0"/>
          </a:p>
        </p:txBody>
      </p:sp>
      <p:sp>
        <p:nvSpPr>
          <p:cNvPr id="9" name="Ellipse 8"/>
          <p:cNvSpPr/>
          <p:nvPr/>
        </p:nvSpPr>
        <p:spPr>
          <a:xfrm>
            <a:off x="6170796" y="2729356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Anxiété </a:t>
            </a:r>
            <a:r>
              <a:rPr lang="fr-FR" dirty="0" err="1" smtClean="0"/>
              <a:t>Dépres-sion</a:t>
            </a:r>
            <a:endParaRPr lang="fr-FR" sz="2000" dirty="0"/>
          </a:p>
        </p:txBody>
      </p:sp>
      <p:sp>
        <p:nvSpPr>
          <p:cNvPr id="11" name="Ellipse 10"/>
          <p:cNvSpPr/>
          <p:nvPr/>
        </p:nvSpPr>
        <p:spPr>
          <a:xfrm>
            <a:off x="6904992" y="1289356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Hyperven-tilation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22DF-ECD2-4D86-99B3-4E3F6C960D3D}" type="slidenum">
              <a:rPr lang="fr-FR" smtClean="0"/>
              <a:t>15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51584" y="5525054"/>
            <a:ext cx="3633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Stabilométrie</a:t>
            </a:r>
            <a:r>
              <a:rPr lang="fr-FR" sz="2000" dirty="0" smtClean="0"/>
              <a:t> – Huber360®</a:t>
            </a:r>
          </a:p>
          <a:p>
            <a:r>
              <a:rPr lang="fr-FR" i="1" dirty="0" smtClean="0"/>
              <a:t>Déplacements du centre de pression Yeux ouverts et fermés</a:t>
            </a:r>
            <a:endParaRPr lang="fr-FR" i="1" dirty="0"/>
          </a:p>
        </p:txBody>
      </p:sp>
      <p:cxnSp>
        <p:nvCxnSpPr>
          <p:cNvPr id="13" name="Connecteur en angle 12"/>
          <p:cNvCxnSpPr/>
          <p:nvPr/>
        </p:nvCxnSpPr>
        <p:spPr>
          <a:xfrm rot="16200000" flipV="1">
            <a:off x="11403831" y="2568475"/>
            <a:ext cx="329948" cy="962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703512" y="2076188"/>
            <a:ext cx="3733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Questionnaire de Nijmegen</a:t>
            </a:r>
            <a:br>
              <a:rPr lang="fr-FR" sz="2000" dirty="0" smtClean="0"/>
            </a:br>
            <a:r>
              <a:rPr lang="fr-FR" i="1" dirty="0" smtClean="0"/>
              <a:t>(van </a:t>
            </a:r>
            <a:r>
              <a:rPr lang="fr-FR" i="1" dirty="0" err="1"/>
              <a:t>Dixhoorn</a:t>
            </a:r>
            <a:r>
              <a:rPr lang="fr-FR" i="1" dirty="0"/>
              <a:t> &amp; </a:t>
            </a:r>
            <a:r>
              <a:rPr lang="fr-FR" i="1" dirty="0" err="1"/>
              <a:t>Duivenvoorden</a:t>
            </a:r>
            <a:r>
              <a:rPr lang="fr-FR" i="1" dirty="0"/>
              <a:t> </a:t>
            </a:r>
            <a:r>
              <a:rPr lang="fr-FR" i="1" dirty="0" smtClean="0"/>
              <a:t>1985)</a:t>
            </a:r>
            <a:endParaRPr lang="fr-FR" i="1" dirty="0"/>
          </a:p>
        </p:txBody>
      </p:sp>
      <p:cxnSp>
        <p:nvCxnSpPr>
          <p:cNvPr id="15" name="Connecteur en angle 14"/>
          <p:cNvCxnSpPr>
            <a:stCxn id="11" idx="2"/>
            <a:endCxn id="14" idx="3"/>
          </p:cNvCxnSpPr>
          <p:nvPr/>
        </p:nvCxnSpPr>
        <p:spPr>
          <a:xfrm rot="10800000" flipV="1">
            <a:off x="5436602" y="2009356"/>
            <a:ext cx="1468391" cy="4053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03512" y="3626001"/>
            <a:ext cx="30281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HAD – Echelle hospitalière d’anxiété et de dépression </a:t>
            </a:r>
            <a:r>
              <a:rPr lang="fr-FR" i="1" dirty="0" smtClean="0"/>
              <a:t>(</a:t>
            </a:r>
            <a:r>
              <a:rPr lang="fr-FR" i="1" dirty="0" err="1" smtClean="0"/>
              <a:t>Zigmond</a:t>
            </a:r>
            <a:r>
              <a:rPr lang="fr-FR" i="1" dirty="0" smtClean="0"/>
              <a:t> &amp; </a:t>
            </a:r>
            <a:r>
              <a:rPr lang="fr-FR" i="1" dirty="0" err="1" smtClean="0"/>
              <a:t>Snaith</a:t>
            </a:r>
            <a:r>
              <a:rPr lang="fr-FR" i="1" dirty="0" smtClean="0"/>
              <a:t> 1983)</a:t>
            </a:r>
            <a:endParaRPr lang="fr-FR" i="1" dirty="0"/>
          </a:p>
        </p:txBody>
      </p:sp>
      <p:cxnSp>
        <p:nvCxnSpPr>
          <p:cNvPr id="17" name="Connecteur en angle 16"/>
          <p:cNvCxnSpPr>
            <a:stCxn id="9" idx="2"/>
            <a:endCxn id="16" idx="3"/>
          </p:cNvCxnSpPr>
          <p:nvPr/>
        </p:nvCxnSpPr>
        <p:spPr>
          <a:xfrm rot="10800000" flipV="1">
            <a:off x="4731688" y="3449356"/>
            <a:ext cx="1439109" cy="66908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3091582233"/>
              </p:ext>
            </p:extLst>
          </p:nvPr>
        </p:nvGraphicFramePr>
        <p:xfrm>
          <a:off x="191344" y="188640"/>
          <a:ext cx="75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428322" y="635027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TM6</a:t>
            </a:r>
            <a:endParaRPr lang="fr-FR" dirty="0"/>
          </a:p>
        </p:txBody>
      </p:sp>
      <p:cxnSp>
        <p:nvCxnSpPr>
          <p:cNvPr id="21" name="Connecteur en angle 12"/>
          <p:cNvCxnSpPr/>
          <p:nvPr/>
        </p:nvCxnSpPr>
        <p:spPr>
          <a:xfrm rot="5400000">
            <a:off x="7817113" y="5971727"/>
            <a:ext cx="616487" cy="33796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39189" y="526094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SF36</a:t>
            </a:r>
            <a:endParaRPr lang="fr-FR"/>
          </a:p>
        </p:txBody>
      </p:sp>
      <p:cxnSp>
        <p:nvCxnSpPr>
          <p:cNvPr id="23" name="Connecteur en angle 12"/>
          <p:cNvCxnSpPr/>
          <p:nvPr/>
        </p:nvCxnSpPr>
        <p:spPr>
          <a:xfrm rot="5400000" flipH="1" flipV="1">
            <a:off x="10881934" y="5098937"/>
            <a:ext cx="714510" cy="127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39189" y="205401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TSK</a:t>
            </a:r>
            <a:endParaRPr lang="fr-FR" dirty="0"/>
          </a:p>
        </p:txBody>
      </p:sp>
      <p:cxnSp>
        <p:nvCxnSpPr>
          <p:cNvPr id="26" name="Connecteur en angle 12"/>
          <p:cNvCxnSpPr/>
          <p:nvPr/>
        </p:nvCxnSpPr>
        <p:spPr>
          <a:xfrm rot="10800000" flipV="1">
            <a:off x="5985313" y="4910278"/>
            <a:ext cx="903986" cy="10918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12"/>
          <p:cNvCxnSpPr/>
          <p:nvPr/>
        </p:nvCxnSpPr>
        <p:spPr>
          <a:xfrm>
            <a:off x="9596065" y="712040"/>
            <a:ext cx="556606" cy="7631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47254" y="60369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IMF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11469264" y="1139911"/>
            <a:ext cx="59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BPI</a:t>
            </a:r>
            <a:endParaRPr lang="fr-FR" dirty="0"/>
          </a:p>
        </p:txBody>
      </p:sp>
      <p:cxnSp>
        <p:nvCxnSpPr>
          <p:cNvPr id="35" name="Connecteur en angle 12"/>
          <p:cNvCxnSpPr/>
          <p:nvPr/>
        </p:nvCxnSpPr>
        <p:spPr>
          <a:xfrm flipV="1">
            <a:off x="10881375" y="1289356"/>
            <a:ext cx="426512" cy="7044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8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CF75B-8940-4CDC-92DC-CDAC27DA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93289" cy="1400530"/>
          </a:xfrm>
        </p:spPr>
        <p:txBody>
          <a:bodyPr/>
          <a:lstStyle/>
          <a:p>
            <a:pPr algn="ctr"/>
            <a:r>
              <a:rPr lang="fr-FR" dirty="0"/>
              <a:t>Résultats de l’évaluation </a:t>
            </a:r>
            <a:r>
              <a:rPr lang="fr-FR" dirty="0" smtClean="0"/>
              <a:t>rétrospective</a:t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/>
              <a:t>stage </a:t>
            </a:r>
            <a:r>
              <a:rPr lang="fr-FR" dirty="0" smtClean="0"/>
              <a:t> </a:t>
            </a:r>
            <a:r>
              <a:rPr lang="fr-FR" dirty="0"/>
              <a:t>2020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764" t="13899" r="9435" b="38469"/>
          <a:stretch/>
        </p:blipFill>
        <p:spPr>
          <a:xfrm>
            <a:off x="409805" y="1927260"/>
            <a:ext cx="10887938" cy="41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7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CF75B-8940-4CDC-92DC-CDAC27DA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93289" cy="1400530"/>
          </a:xfrm>
        </p:spPr>
        <p:txBody>
          <a:bodyPr/>
          <a:lstStyle/>
          <a:p>
            <a:pPr algn="ctr"/>
            <a:r>
              <a:rPr lang="fr-FR" dirty="0" smtClean="0"/>
              <a:t>RESULTATS ETUDE PROSPECTIVE 2023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59" y="1281284"/>
            <a:ext cx="9473536" cy="55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160256" y="1089060"/>
            <a:ext cx="11906053" cy="504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DIFFÉRENCES SIGNIFICATIVES  POST 6S(</a:t>
            </a:r>
            <a:r>
              <a:rPr lang="fr-FR" sz="3600" b="1" dirty="0" err="1" smtClean="0">
                <a:solidFill>
                  <a:schemeClr val="accent1">
                    <a:lumMod val="75000"/>
                  </a:schemeClr>
                </a:solidFill>
              </a:rPr>
              <a:t>vsCTRLp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&lt;0.05)</a:t>
            </a:r>
          </a:p>
          <a:p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quilibre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(Huber360)SYF et LYF</a:t>
            </a:r>
          </a:p>
          <a:p>
            <a:pPr lvl="1"/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Fatigue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(IMF) Fatigue physique, Fatigue mentale, Score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tota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Douleur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(QCD) Douleur en général</a:t>
            </a:r>
          </a:p>
          <a:p>
            <a:pPr lvl="1"/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Hyperventilation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Nijmegen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) Dyspnée, Score total</a:t>
            </a:r>
          </a:p>
          <a:p>
            <a:pPr marL="457200" lvl="1" indent="0">
              <a:buNone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Qualité de Vie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(SF36)8 variables/11 dont score résumé mental</a:t>
            </a:r>
          </a:p>
          <a:p>
            <a:pPr lvl="1"/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Dépression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(HAD)</a:t>
            </a:r>
          </a:p>
          <a:p>
            <a:pPr lvl="1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22DF-ECD2-4D86-99B3-4E3F6C960D3D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186516404"/>
              </p:ext>
            </p:extLst>
          </p:nvPr>
        </p:nvGraphicFramePr>
        <p:xfrm>
          <a:off x="294172" y="188639"/>
          <a:ext cx="7457171" cy="90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333624" y="167706"/>
            <a:ext cx="3811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Test statistique (seuil p&lt;0,05) :</a:t>
            </a:r>
          </a:p>
          <a:p>
            <a:r>
              <a:rPr lang="fr-FR" sz="1400" i="1" dirty="0" smtClean="0"/>
              <a:t>Analyse de variance à une voie à mesure répétée.</a:t>
            </a:r>
          </a:p>
          <a:p>
            <a:r>
              <a:rPr lang="fr-FR" sz="1400" i="1" dirty="0" smtClean="0"/>
              <a:t>Test post-hoc de </a:t>
            </a:r>
            <a:r>
              <a:rPr lang="fr-FR" sz="1400" i="1" dirty="0" err="1" smtClean="0"/>
              <a:t>Bonferroni</a:t>
            </a:r>
            <a:r>
              <a:rPr lang="fr-FR" sz="14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2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63352" y="1628800"/>
            <a:ext cx="6192688" cy="454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127447" y="1216058"/>
            <a:ext cx="10467521" cy="4960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DIFFÉRENCES SIGNIFICATIVES PRE VS 6 MOIS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(p&lt;0.05) </a:t>
            </a:r>
          </a:p>
          <a:p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Kinésiophobie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(TSK)</a:t>
            </a:r>
          </a:p>
          <a:p>
            <a:pPr lvl="1"/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Hyperventilation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Nijmegen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Dyspnée, Score total</a:t>
            </a:r>
          </a:p>
          <a:p>
            <a:pPr lvl="1"/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Qualité de vie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(SF36) Fonctionnement physique</a:t>
            </a:r>
          </a:p>
          <a:p>
            <a:pPr lvl="1"/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Dépression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(HAD)</a:t>
            </a:r>
          </a:p>
          <a:p>
            <a:pPr lvl="1"/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Aptitude à l’effort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(TM6)</a:t>
            </a:r>
          </a:p>
          <a:p>
            <a:pPr lvl="1"/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22DF-ECD2-4D86-99B3-4E3F6C960D3D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143609900"/>
              </p:ext>
            </p:extLst>
          </p:nvPr>
        </p:nvGraphicFramePr>
        <p:xfrm>
          <a:off x="191344" y="188640"/>
          <a:ext cx="75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333624" y="167706"/>
            <a:ext cx="3811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Test statistique (seuil p&lt;0,05) :</a:t>
            </a:r>
          </a:p>
          <a:p>
            <a:r>
              <a:rPr lang="fr-FR" sz="1400" i="1" dirty="0" smtClean="0"/>
              <a:t>Analyse de variance à une voie à mesure répétée.</a:t>
            </a:r>
          </a:p>
          <a:p>
            <a:r>
              <a:rPr lang="fr-FR" sz="1400" i="1" dirty="0" smtClean="0"/>
              <a:t>Test post-hoc de </a:t>
            </a:r>
            <a:r>
              <a:rPr lang="fr-FR" sz="1400" i="1" dirty="0" err="1" smtClean="0"/>
              <a:t>Bonferroni</a:t>
            </a:r>
            <a:r>
              <a:rPr lang="fr-FR" sz="14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4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r="26145" b="18312"/>
          <a:stretch/>
        </p:blipFill>
        <p:spPr>
          <a:xfrm>
            <a:off x="5099618" y="2020848"/>
            <a:ext cx="2005744" cy="34644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49784" y="2195377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Troubles respiratoires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2579" y="4001638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Troubles musculosquelettiques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9784" y="3145789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Troubles uro-gynécologiques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2579" y="2884186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Troubles gastro-intestinaux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9" idx="1"/>
          </p:cNvCxnSpPr>
          <p:nvPr/>
        </p:nvCxnSpPr>
        <p:spPr>
          <a:xfrm flipH="1">
            <a:off x="6096000" y="2501377"/>
            <a:ext cx="1853784" cy="6085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4" idx="3"/>
          </p:cNvCxnSpPr>
          <p:nvPr/>
        </p:nvCxnSpPr>
        <p:spPr>
          <a:xfrm flipH="1" flipV="1">
            <a:off x="4734579" y="3190186"/>
            <a:ext cx="1361421" cy="30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3" idx="1"/>
          </p:cNvCxnSpPr>
          <p:nvPr/>
        </p:nvCxnSpPr>
        <p:spPr>
          <a:xfrm flipH="1">
            <a:off x="6096000" y="3451789"/>
            <a:ext cx="1853784" cy="350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12" idx="3"/>
          </p:cNvCxnSpPr>
          <p:nvPr/>
        </p:nvCxnSpPr>
        <p:spPr>
          <a:xfrm flipH="1" flipV="1">
            <a:off x="4734579" y="4307638"/>
            <a:ext cx="1016170" cy="2261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02579" y="1501786"/>
            <a:ext cx="2232000" cy="10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Troubles psychologiques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(anxiété, dépression)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3"/>
          </p:cNvCxnSpPr>
          <p:nvPr/>
        </p:nvCxnSpPr>
        <p:spPr>
          <a:xfrm>
            <a:off x="4734579" y="2005786"/>
            <a:ext cx="1297384" cy="201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76120" y="1130353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Douleur, Fatigue,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Kinésiophobie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7895" y="4116436"/>
            <a:ext cx="2232000" cy="10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 smtClean="0">
                <a:solidFill>
                  <a:schemeClr val="tx1"/>
                </a:solidFill>
              </a:rPr>
              <a:t>quilibre, marche et proprioception altérés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69345" y="5720799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Qualité de vie réduite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2579" y="4936331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Dysautonomie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2" idx="1"/>
          </p:cNvCxnSpPr>
          <p:nvPr/>
        </p:nvCxnSpPr>
        <p:spPr>
          <a:xfrm flipH="1">
            <a:off x="6384032" y="4620436"/>
            <a:ext cx="1563863" cy="277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719736" y="5720799"/>
            <a:ext cx="2232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Limitations d’activité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8688287" y="5417516"/>
            <a:ext cx="2784133" cy="11087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Grande variété symptomatologique</a:t>
            </a:r>
            <a:endParaRPr lang="fr-FR" sz="2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63352" y="585116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(</a:t>
            </a:r>
            <a:r>
              <a:rPr lang="fr-FR" i="1" dirty="0" err="1" smtClean="0"/>
              <a:t>Castori</a:t>
            </a:r>
            <a:r>
              <a:rPr lang="fr-FR" i="1" dirty="0" smtClean="0"/>
              <a:t> et al. 2010)</a:t>
            </a:r>
            <a:br>
              <a:rPr lang="fr-FR" i="1" dirty="0" smtClean="0"/>
            </a:br>
            <a:r>
              <a:rPr lang="fr-FR" i="1" dirty="0" smtClean="0"/>
              <a:t>(De </a:t>
            </a:r>
            <a:r>
              <a:rPr lang="fr-FR" i="1" dirty="0" err="1" smtClean="0"/>
              <a:t>Wandele</a:t>
            </a:r>
            <a:r>
              <a:rPr lang="fr-FR" i="1" dirty="0" smtClean="0"/>
              <a:t> et al. 2013)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 smtClean="0"/>
              <a:t>(Murray et al. 2013)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22DF-ECD2-4D86-99B3-4E3F6C960D3D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110004951"/>
              </p:ext>
            </p:extLst>
          </p:nvPr>
        </p:nvGraphicFramePr>
        <p:xfrm>
          <a:off x="191344" y="188640"/>
          <a:ext cx="504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1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Maintien limité des effets à 6 mois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22DF-ECD2-4D86-99B3-4E3F6C960D3D}" type="slidenum">
              <a:rPr lang="fr-FR" smtClean="0"/>
              <a:t>20</a:t>
            </a:fld>
            <a:endParaRPr lang="fr-FR"/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2459596" y="2528900"/>
            <a:ext cx="792088" cy="720080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59696" y="270892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Perte de motivation pour les changements opérés ( pratique de l’AP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359696" y="413499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Reprise de l’activité professionnelle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265847" y="5052779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Traumatisme articulaire ayant réenclenché le cercle vicieux</a:t>
            </a:r>
            <a:endParaRPr lang="fr-FR" sz="2000" dirty="0"/>
          </a:p>
        </p:txBody>
      </p:sp>
      <p:sp>
        <p:nvSpPr>
          <p:cNvPr id="9" name="Flèche à angle droit 8"/>
          <p:cNvSpPr/>
          <p:nvPr/>
        </p:nvSpPr>
        <p:spPr>
          <a:xfrm rot="5400000">
            <a:off x="2459596" y="3887775"/>
            <a:ext cx="792088" cy="720080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2308767" y="4920803"/>
            <a:ext cx="792088" cy="720080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48072" y="2677957"/>
            <a:ext cx="177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Hypothèses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040216" y="1678709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Nécessité d’un programme post-réadaptation ?</a:t>
            </a:r>
            <a:endParaRPr lang="fr-FR" sz="2000" dirty="0"/>
          </a:p>
        </p:txBody>
      </p:sp>
      <p:sp>
        <p:nvSpPr>
          <p:cNvPr id="13" name="Flèche droite 12"/>
          <p:cNvSpPr/>
          <p:nvPr/>
        </p:nvSpPr>
        <p:spPr>
          <a:xfrm>
            <a:off x="6600056" y="1829253"/>
            <a:ext cx="936104" cy="40679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660339" y="3596826"/>
            <a:ext cx="2520280" cy="1224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 explorer</a:t>
            </a:r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414010102"/>
              </p:ext>
            </p:extLst>
          </p:nvPr>
        </p:nvGraphicFramePr>
        <p:xfrm>
          <a:off x="191344" y="188640"/>
          <a:ext cx="75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A61DE8-B9A4-4125-8D6E-1D8021C8D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4" t="13899" r="9435" b="38469"/>
          <a:stretch/>
        </p:blipFill>
        <p:spPr>
          <a:xfrm>
            <a:off x="8342321" y="0"/>
            <a:ext cx="3849679" cy="1476375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2735814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Éclair 13"/>
          <p:cNvSpPr/>
          <p:nvPr/>
        </p:nvSpPr>
        <p:spPr>
          <a:xfrm>
            <a:off x="3358342" y="738187"/>
            <a:ext cx="2410691" cy="2310938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clair 6"/>
          <p:cNvSpPr/>
          <p:nvPr/>
        </p:nvSpPr>
        <p:spPr>
          <a:xfrm rot="5152583">
            <a:off x="6245628" y="626865"/>
            <a:ext cx="2410691" cy="2310938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clair 7"/>
          <p:cNvSpPr/>
          <p:nvPr/>
        </p:nvSpPr>
        <p:spPr>
          <a:xfrm rot="9321112">
            <a:off x="7196378" y="2970316"/>
            <a:ext cx="2410691" cy="2310938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clair 8"/>
          <p:cNvSpPr/>
          <p:nvPr/>
        </p:nvSpPr>
        <p:spPr>
          <a:xfrm rot="17113318">
            <a:off x="2624319" y="3105752"/>
            <a:ext cx="2410691" cy="2310938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741025" y="3067646"/>
            <a:ext cx="2709949" cy="139099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Réhabilitation</a:t>
            </a:r>
          </a:p>
          <a:p>
            <a:pPr algn="ctr"/>
            <a:r>
              <a:rPr lang="fr-FR" dirty="0"/>
              <a:t>Activité</a:t>
            </a:r>
          </a:p>
        </p:txBody>
      </p:sp>
    </p:spTree>
    <p:extLst>
      <p:ext uri="{BB962C8B-B14F-4D97-AF65-F5344CB8AC3E}">
        <p14:creationId xmlns:p14="http://schemas.microsoft.com/office/powerpoint/2010/main" val="12499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1164BE-2A73-4350-A416-7BA1DF12F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960E61-1EC9-4A2E-A51E-FEF81ACF7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08639C-E8D4-4BD2-9B45-B85CA5547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180533-04B7-4FE0-9DF4-8A90ADB49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7A6CCB-8FD3-4798-85DA-48DA20323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D2B37A-FE97-4065-9F0B-16872157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14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43878"/>
            <a:ext cx="9407575" cy="4704521"/>
          </a:xfrm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Clinique </a:t>
            </a:r>
            <a:r>
              <a:rPr lang="fr-FR" sz="2400" dirty="0"/>
              <a:t>de la </a:t>
            </a:r>
            <a:r>
              <a:rPr lang="fr-FR" sz="2400" dirty="0" err="1" smtClean="0"/>
              <a:t>Mitterie</a:t>
            </a:r>
            <a:r>
              <a:rPr lang="fr-FR" sz="2400" dirty="0" smtClean="0"/>
              <a:t>: Direction </a:t>
            </a:r>
            <a:r>
              <a:rPr lang="fr-FR" sz="2400" dirty="0"/>
              <a:t>e</a:t>
            </a:r>
            <a:r>
              <a:rPr lang="fr-FR" sz="2400" dirty="0" smtClean="0"/>
              <a:t>t </a:t>
            </a:r>
            <a:r>
              <a:rPr lang="fr-FR" sz="2400" dirty="0"/>
              <a:t>é</a:t>
            </a:r>
            <a:r>
              <a:rPr lang="fr-FR" sz="2400" dirty="0" smtClean="0"/>
              <a:t>quipes soignantes</a:t>
            </a:r>
            <a:endParaRPr lang="fr-FR" sz="2400" dirty="0"/>
          </a:p>
          <a:p>
            <a:pPr lvl="1"/>
            <a:r>
              <a:rPr lang="fr-FR" sz="2400" dirty="0" err="1" smtClean="0"/>
              <a:t>Dr.Hakimi</a:t>
            </a:r>
            <a:r>
              <a:rPr lang="fr-FR" sz="2400" dirty="0" smtClean="0"/>
              <a:t>, Dr De </a:t>
            </a:r>
            <a:r>
              <a:rPr lang="fr-FR" sz="2400" dirty="0" err="1" smtClean="0"/>
              <a:t>Jesus</a:t>
            </a:r>
            <a:r>
              <a:rPr lang="fr-FR" sz="2400" dirty="0" smtClean="0"/>
              <a:t> pneumologue, Pr</a:t>
            </a:r>
            <a:r>
              <a:rPr lang="fr-FR" sz="2400" dirty="0"/>
              <a:t>. </a:t>
            </a:r>
            <a:r>
              <a:rPr lang="fr-FR" sz="2400" dirty="0" err="1" smtClean="0"/>
              <a:t>Mucci</a:t>
            </a:r>
            <a:r>
              <a:rPr lang="fr-FR" sz="2400" dirty="0" smtClean="0"/>
              <a:t> de </a:t>
            </a:r>
            <a:r>
              <a:rPr lang="fr-FR" sz="2400" dirty="0"/>
              <a:t>l’</a:t>
            </a:r>
            <a:r>
              <a:rPr lang="fr-FR" sz="2400" dirty="0" err="1"/>
              <a:t>URePSSS</a:t>
            </a:r>
            <a:r>
              <a:rPr lang="fr-FR" sz="2400" dirty="0"/>
              <a:t> </a:t>
            </a:r>
          </a:p>
          <a:p>
            <a:pPr lvl="1"/>
            <a:r>
              <a:rPr lang="fr-FR" sz="2400" dirty="0"/>
              <a:t>Les patients ayant accepté de participer </a:t>
            </a:r>
            <a:r>
              <a:rPr lang="fr-FR" sz="2400" dirty="0" smtClean="0"/>
              <a:t>aux </a:t>
            </a:r>
            <a:r>
              <a:rPr lang="fr-FR" sz="2400" dirty="0" smtClean="0"/>
              <a:t>évaluations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pPr lvl="1"/>
            <a:r>
              <a:rPr lang="fr-FR" sz="2400" dirty="0" smtClean="0"/>
              <a:t>Merci  au collectif d’association pour votre </a:t>
            </a:r>
            <a:r>
              <a:rPr lang="fr-FR" sz="2400" dirty="0"/>
              <a:t>invitation </a:t>
            </a:r>
            <a:endParaRPr lang="fr-FR" sz="2400" dirty="0" smtClean="0"/>
          </a:p>
          <a:p>
            <a:pPr marL="457200" lvl="1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16089" r="3770" b="17729"/>
          <a:stretch/>
        </p:blipFill>
        <p:spPr>
          <a:xfrm>
            <a:off x="1405275" y="4559786"/>
            <a:ext cx="3072457" cy="16886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08" y="4817098"/>
            <a:ext cx="4785579" cy="14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Réhabilitation</a:t>
            </a:r>
            <a:br>
              <a:rPr lang="fr-FR" dirty="0" smtClean="0"/>
            </a:br>
            <a:r>
              <a:rPr lang="fr-FR" dirty="0" smtClean="0"/>
              <a:t> POURQUOI?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129" y="1967423"/>
            <a:ext cx="9478353" cy="449493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10" y="215756"/>
            <a:ext cx="6235559" cy="6283625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3"/>
          <a:srcRect l="6189" t="22360" r="8140" b="41852"/>
          <a:stretch/>
        </p:blipFill>
        <p:spPr>
          <a:xfrm>
            <a:off x="71919" y="2210531"/>
            <a:ext cx="5839194" cy="16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30237" cy="1320800"/>
          </a:xfrm>
        </p:spPr>
        <p:txBody>
          <a:bodyPr/>
          <a:lstStyle/>
          <a:p>
            <a:r>
              <a:rPr lang="fr-FR" dirty="0" smtClean="0"/>
              <a:t>Réhabilitation</a:t>
            </a:r>
            <a:br>
              <a:rPr lang="fr-FR" dirty="0" smtClean="0"/>
            </a:br>
            <a:r>
              <a:rPr lang="fr-FR" dirty="0" smtClean="0"/>
              <a:t> POURQUOI?          CERCLE VICIEUX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129" y="1967423"/>
            <a:ext cx="9478353" cy="449493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23" y="1810869"/>
            <a:ext cx="6200368" cy="45454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47554" y="4251488"/>
            <a:ext cx="1989056" cy="4336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Hyperventilation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35969" cy="1320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Réhabilitation</a:t>
            </a:r>
            <a:br>
              <a:rPr lang="fr-FR" dirty="0" smtClean="0"/>
            </a:br>
            <a:r>
              <a:rPr lang="fr-FR" dirty="0" smtClean="0"/>
              <a:t> POURQUOI?  </a:t>
            </a:r>
            <a:r>
              <a:rPr lang="fr-FR" dirty="0" err="1" smtClean="0"/>
              <a:t>Réhab</a:t>
            </a:r>
            <a:r>
              <a:rPr lang="fr-FR" dirty="0" smtClean="0"/>
              <a:t>=bloquer ce cercle vicieux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129" y="1967423"/>
            <a:ext cx="9478353" cy="449493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83" y="1665504"/>
            <a:ext cx="6200368" cy="4545481"/>
          </a:xfrm>
          <a:prstGeom prst="rect">
            <a:avLst/>
          </a:prstGeom>
        </p:spPr>
      </p:pic>
      <p:sp>
        <p:nvSpPr>
          <p:cNvPr id="5" name="Éclair 13"/>
          <p:cNvSpPr/>
          <p:nvPr/>
        </p:nvSpPr>
        <p:spPr>
          <a:xfrm>
            <a:off x="3358342" y="2045615"/>
            <a:ext cx="2118631" cy="1003509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clair 6"/>
          <p:cNvSpPr/>
          <p:nvPr/>
        </p:nvSpPr>
        <p:spPr>
          <a:xfrm rot="5152583">
            <a:off x="7051563" y="1836080"/>
            <a:ext cx="973558" cy="1796541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clair 8"/>
          <p:cNvSpPr/>
          <p:nvPr/>
        </p:nvSpPr>
        <p:spPr>
          <a:xfrm rot="17113318">
            <a:off x="3624889" y="3648196"/>
            <a:ext cx="1302731" cy="1548097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clair 7"/>
          <p:cNvSpPr/>
          <p:nvPr/>
        </p:nvSpPr>
        <p:spPr>
          <a:xfrm rot="9321112">
            <a:off x="8092892" y="3412566"/>
            <a:ext cx="1687437" cy="1350934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6880211" y="4214890"/>
            <a:ext cx="1989056" cy="4336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Hyperventilation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Éclair 7"/>
          <p:cNvSpPr/>
          <p:nvPr/>
        </p:nvSpPr>
        <p:spPr>
          <a:xfrm rot="9321112">
            <a:off x="7335820" y="5124192"/>
            <a:ext cx="1399369" cy="1271666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3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Réhabilitation : POUR QUI?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41846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</a:rPr>
              <a:t>Patients </a:t>
            </a:r>
            <a:r>
              <a:rPr lang="fr-FR" sz="4400" b="1" dirty="0" err="1" smtClean="0">
                <a:solidFill>
                  <a:schemeClr val="accent1">
                    <a:lumMod val="50000"/>
                  </a:schemeClr>
                </a:solidFill>
              </a:rPr>
              <a:t>SEDh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</a:rPr>
              <a:t> et HSD </a:t>
            </a:r>
          </a:p>
          <a:p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</a:rPr>
              <a:t>En l’absence de contre indication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78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Réhabilitation : pour qui?</a:t>
            </a:r>
            <a:br>
              <a:rPr lang="fr-FR" dirty="0" smtClean="0"/>
            </a:br>
            <a:r>
              <a:rPr lang="fr-FR" dirty="0" smtClean="0"/>
              <a:t>Contre-Indications </a:t>
            </a:r>
            <a:r>
              <a:rPr lang="fr-FR" dirty="0"/>
              <a:t>au stage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41846"/>
          </a:xfrm>
        </p:spPr>
        <p:txBody>
          <a:bodyPr>
            <a:normAutofit lnSpcReduction="10000"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CI Cardio-vasculaires Absolues :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angor instable, infarctus récent ; rétrécissement aortique serré, insuffisance cardiaque instable ; maladie thromboembolique évolutive ; anévrisme ventriculaire ; troubles du rythme non contrôlés. </a:t>
            </a: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CI Cardio-vasculaires Relatives :</a:t>
            </a:r>
          </a:p>
          <a:p>
            <a:pPr lvl="1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hypertension artérielle non contrôlée ; troubles de conduction auriculoventriculaire.</a:t>
            </a: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CI à l’exercice :</a:t>
            </a:r>
          </a:p>
          <a:p>
            <a:pPr lvl="1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Pathologie associée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CI temporaires :</a:t>
            </a:r>
          </a:p>
          <a:p>
            <a:pPr lvl="1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Affection intercurrente fébrile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; fracture osseuse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CI d’ordre psychologique :</a:t>
            </a:r>
          </a:p>
          <a:p>
            <a:pPr lvl="1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Questionnaire de Beck supérieur ou égal à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20, absence de motivation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07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Réhabilitation: Comment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129" y="1967423"/>
            <a:ext cx="5366963" cy="449493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52514"/>
              </p:ext>
            </p:extLst>
          </p:nvPr>
        </p:nvGraphicFramePr>
        <p:xfrm>
          <a:off x="11406433" y="7157584"/>
          <a:ext cx="95355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59">
                  <a:extLst>
                    <a:ext uri="{9D8B030D-6E8A-4147-A177-3AD203B41FA5}">
                      <a16:colId xmlns:a16="http://schemas.microsoft.com/office/drawing/2014/main" val="1473834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3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105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3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83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86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087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0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96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62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57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78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13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0129" y="2056686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Prise en charge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luridisciplinaire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Individualisée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Validée dans de nombreuses pathologies chroniques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Doit tenir compte des spécificités du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Sedh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/HSD</a:t>
            </a:r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6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475061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 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800" b="1" dirty="0"/>
              <a:t> 									</a:t>
            </a:r>
            <a:endParaRPr lang="fr-FR" sz="2000" b="1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5004963-8574-4CD3-801E-69161DF50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39407"/>
              </p:ext>
            </p:extLst>
          </p:nvPr>
        </p:nvGraphicFramePr>
        <p:xfrm>
          <a:off x="3071688" y="222398"/>
          <a:ext cx="5417838" cy="6515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838">
                  <a:extLst>
                    <a:ext uri="{9D8B030D-6E8A-4147-A177-3AD203B41FA5}">
                      <a16:colId xmlns:a16="http://schemas.microsoft.com/office/drawing/2014/main" val="320940288"/>
                    </a:ext>
                  </a:extLst>
                </a:gridCol>
              </a:tblGrid>
              <a:tr h="891559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ACTIVITES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04710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Entretiens</a:t>
                      </a:r>
                      <a:r>
                        <a:rPr lang="fr-FR" sz="2000" baseline="0" dirty="0" smtClean="0"/>
                        <a:t> individuels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094514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r>
                        <a:rPr lang="fr-FR" sz="2000" dirty="0"/>
                        <a:t>Cycloergomètre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08893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r>
                        <a:rPr lang="fr-FR" sz="2000" dirty="0"/>
                        <a:t>Ergothérapie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48605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r>
                        <a:rPr lang="fr-FR" sz="2000" dirty="0"/>
                        <a:t>Kinésithérapie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66307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r>
                        <a:rPr lang="fr-FR" sz="2000" dirty="0"/>
                        <a:t>Activité </a:t>
                      </a:r>
                      <a:r>
                        <a:rPr lang="fr-FR" sz="2000" dirty="0" smtClean="0"/>
                        <a:t>physique, coordination</a:t>
                      </a:r>
                      <a:r>
                        <a:rPr lang="fr-FR" sz="2000" baseline="0" dirty="0" smtClean="0"/>
                        <a:t> proprioception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5564"/>
                  </a:ext>
                </a:extLst>
              </a:tr>
              <a:tr h="505216">
                <a:tc>
                  <a:txBody>
                    <a:bodyPr/>
                    <a:lstStyle/>
                    <a:p>
                      <a:r>
                        <a:rPr lang="fr-FR" sz="2000" dirty="0"/>
                        <a:t>Marche en extérieur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62851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Yoga/ Pilate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42471"/>
                  </a:ext>
                </a:extLst>
              </a:tr>
              <a:tr h="92127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Balnéothérapie</a:t>
                      </a:r>
                      <a:endParaRPr lang="fr-FR" sz="2000" dirty="0"/>
                    </a:p>
                    <a:p>
                      <a:r>
                        <a:rPr lang="fr-FR" sz="2000" dirty="0" smtClean="0"/>
                        <a:t>Temps</a:t>
                      </a:r>
                      <a:r>
                        <a:rPr lang="fr-FR" sz="2000" baseline="0" dirty="0" smtClean="0"/>
                        <a:t> d’évaluation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35336"/>
                  </a:ext>
                </a:extLst>
              </a:tr>
              <a:tr h="505216">
                <a:tc>
                  <a:txBody>
                    <a:bodyPr/>
                    <a:lstStyle/>
                    <a:p>
                      <a:r>
                        <a:rPr lang="fr-FR" sz="2000" dirty="0"/>
                        <a:t>Ateliers Diététiciennes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96474"/>
                  </a:ext>
                </a:extLst>
              </a:tr>
              <a:tr h="505216">
                <a:tc>
                  <a:txBody>
                    <a:bodyPr/>
                    <a:lstStyle/>
                    <a:p>
                      <a:r>
                        <a:rPr lang="fr-FR" sz="2000" dirty="0"/>
                        <a:t>Ateliers avec psychologues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05976"/>
                  </a:ext>
                </a:extLst>
              </a:tr>
              <a:tr h="505216">
                <a:tc>
                  <a:txBody>
                    <a:bodyPr/>
                    <a:lstStyle/>
                    <a:p>
                      <a:r>
                        <a:rPr lang="fr-FR" sz="2000" dirty="0"/>
                        <a:t>Ateliers avec médecins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8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7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1379</TotalTime>
  <Words>1285</Words>
  <Application>Microsoft Office PowerPoint</Application>
  <PresentationFormat>Widescreen</PresentationFormat>
  <Paragraphs>327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Facet</vt:lpstr>
      <vt:lpstr> RÉHABILITATION RESPIRATOIRE Patients SEDh/HSD POUR QUOI? POUR QUI? COMMENT?</vt:lpstr>
      <vt:lpstr>PowerPoint Presentation</vt:lpstr>
      <vt:lpstr>Réhabilitation  POURQUOI?</vt:lpstr>
      <vt:lpstr>Réhabilitation  POURQUOI?          CERCLE VICIEUX</vt:lpstr>
      <vt:lpstr>Réhabilitation  POURQUOI?  Réhab=bloquer ce cercle vicieux</vt:lpstr>
      <vt:lpstr>Réhabilitation : POUR QUI? </vt:lpstr>
      <vt:lpstr>Réhabilitation : pour qui? Contre-Indications au stage</vt:lpstr>
      <vt:lpstr>Réhabilitation: Comment ?</vt:lpstr>
      <vt:lpstr>            </vt:lpstr>
      <vt:lpstr>LA REHABILITATION COMMENT?   « Clinique de la Mitterie » Lomme, Hauts de France</vt:lpstr>
      <vt:lpstr>LA REHABILITATION COMMENT? Déroulement Stage  « Clinique de la Mitterie » Lomme, Hauts de France   </vt:lpstr>
      <vt:lpstr>Contenu du stage Réhab SEDh  « Clinique de la Mitterie » Lomme, Hauts de France  </vt:lpstr>
      <vt:lpstr>  Nécessité d’études scientifiques  Evaluer  l’efficacité objective  du stage  à court et long terme</vt:lpstr>
      <vt:lpstr>PowerPoint Presentation</vt:lpstr>
      <vt:lpstr>PowerPoint Presentation</vt:lpstr>
      <vt:lpstr>Résultats de l’évaluation rétrospective du stage  2020</vt:lpstr>
      <vt:lpstr>RESULTATS ETUDE PROSPECTIVE 2023</vt:lpstr>
      <vt:lpstr>PowerPoint Presentation</vt:lpstr>
      <vt:lpstr>PowerPoint Presentation</vt:lpstr>
      <vt:lpstr>PowerPoint Presentation</vt:lpstr>
      <vt:lpstr>Discussion</vt:lpstr>
      <vt:lpstr>Remerciements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Apports …</dc:title>
  <dc:creator>adrien hakimi</dc:creator>
  <cp:lastModifiedBy>cyril</cp:lastModifiedBy>
  <cp:revision>129</cp:revision>
  <cp:lastPrinted>2020-11-25T15:03:19Z</cp:lastPrinted>
  <dcterms:created xsi:type="dcterms:W3CDTF">2020-11-11T10:33:40Z</dcterms:created>
  <dcterms:modified xsi:type="dcterms:W3CDTF">2023-12-02T07:45:49Z</dcterms:modified>
</cp:coreProperties>
</file>