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372E7-F1A9-4343-B9FA-116B132AB52D}" type="doc">
      <dgm:prSet loTypeId="urn:microsoft.com/office/officeart/2005/8/layout/hierarchy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E0A80FC-5D71-40CB-829A-699FDABFB384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fr-FR" b="1" dirty="0">
              <a:latin typeface="Lucida Bright" panose="02040602050505020304" pitchFamily="18" charset="0"/>
            </a:rPr>
            <a:t>Multithérapie</a:t>
          </a:r>
          <a:r>
            <a:rPr lang="fr-FR" dirty="0">
              <a:latin typeface="Lucida Bright" panose="02040602050505020304" pitchFamily="18" charset="0"/>
            </a:rPr>
            <a:t> mais ce sont les </a:t>
          </a:r>
          <a:r>
            <a:rPr lang="fr-FR" b="1" dirty="0">
              <a:latin typeface="Lucida Bright" panose="02040602050505020304" pitchFamily="18" charset="0"/>
            </a:rPr>
            <a:t>mêmes thérapies que les autres patients</a:t>
          </a:r>
          <a:endParaRPr lang="en-US" b="1" dirty="0">
            <a:latin typeface="Lucida Bright" panose="02040602050505020304" pitchFamily="18" charset="0"/>
          </a:endParaRPr>
        </a:p>
      </dgm:t>
    </dgm:pt>
    <dgm:pt modelId="{9E16A7E6-4BBF-409F-B470-D85427268C7D}" type="parTrans" cxnId="{F16D8A27-06DC-4893-A8E6-E3C7729AE4A0}">
      <dgm:prSet/>
      <dgm:spPr/>
      <dgm:t>
        <a:bodyPr/>
        <a:lstStyle/>
        <a:p>
          <a:endParaRPr lang="en-US"/>
        </a:p>
      </dgm:t>
    </dgm:pt>
    <dgm:pt modelId="{ABA6E707-9FB1-4219-86E4-55820E98F697}" type="sibTrans" cxnId="{F16D8A27-06DC-4893-A8E6-E3C7729AE4A0}">
      <dgm:prSet/>
      <dgm:spPr/>
      <dgm:t>
        <a:bodyPr/>
        <a:lstStyle/>
        <a:p>
          <a:endParaRPr lang="en-US"/>
        </a:p>
      </dgm:t>
    </dgm:pt>
    <dgm:pt modelId="{E3B546D0-DB7A-4188-AF48-068E2A3D69BC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fr-FR" b="1" dirty="0">
              <a:latin typeface="Lucida Bright" panose="02040602050505020304" pitchFamily="18" charset="0"/>
            </a:rPr>
            <a:t>Pas de technique spécifique </a:t>
          </a:r>
          <a:r>
            <a:rPr lang="fr-FR" dirty="0">
              <a:latin typeface="Lucida Bright" panose="02040602050505020304" pitchFamily="18" charset="0"/>
            </a:rPr>
            <a:t>par rapport aux autres patients</a:t>
          </a:r>
          <a:endParaRPr lang="en-US" dirty="0">
            <a:latin typeface="Lucida Bright" panose="02040602050505020304" pitchFamily="18" charset="0"/>
          </a:endParaRPr>
        </a:p>
      </dgm:t>
    </dgm:pt>
    <dgm:pt modelId="{A3F547FE-D890-442E-A6B5-663889770846}" type="parTrans" cxnId="{0E0ACCE7-AEAB-4EA2-9950-47E2DE2897C2}">
      <dgm:prSet/>
      <dgm:spPr/>
      <dgm:t>
        <a:bodyPr/>
        <a:lstStyle/>
        <a:p>
          <a:endParaRPr lang="en-US"/>
        </a:p>
      </dgm:t>
    </dgm:pt>
    <dgm:pt modelId="{83B0C45D-FF06-40B6-A96D-A85FA1AC74DE}" type="sibTrans" cxnId="{0E0ACCE7-AEAB-4EA2-9950-47E2DE2897C2}">
      <dgm:prSet/>
      <dgm:spPr/>
      <dgm:t>
        <a:bodyPr/>
        <a:lstStyle/>
        <a:p>
          <a:endParaRPr lang="en-US"/>
        </a:p>
      </dgm:t>
    </dgm:pt>
    <dgm:pt modelId="{84D47F9C-A856-4EEF-BDEB-348F0F16F02B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fr-FR" dirty="0">
              <a:latin typeface="Lucida Bright" panose="02040602050505020304" pitchFamily="18" charset="0"/>
              <a:sym typeface="Wingdings" panose="05000000000000000000" pitchFamily="2" charset="2"/>
            </a:rPr>
            <a:t></a:t>
          </a:r>
          <a:r>
            <a:rPr lang="fr-FR" dirty="0">
              <a:latin typeface="Lucida Bright" panose="02040602050505020304" pitchFamily="18" charset="0"/>
            </a:rPr>
            <a:t> Juste une </a:t>
          </a:r>
          <a:r>
            <a:rPr lang="fr-FR" b="1" dirty="0">
              <a:latin typeface="Lucida Bright" panose="02040602050505020304" pitchFamily="18" charset="0"/>
            </a:rPr>
            <a:t>adaptation de l’intensité </a:t>
          </a:r>
          <a:r>
            <a:rPr lang="fr-FR" dirty="0">
              <a:latin typeface="Lucida Bright" panose="02040602050505020304" pitchFamily="18" charset="0"/>
            </a:rPr>
            <a:t>des thérapies</a:t>
          </a:r>
          <a:endParaRPr lang="en-US" dirty="0">
            <a:latin typeface="Lucida Bright" panose="02040602050505020304" pitchFamily="18" charset="0"/>
          </a:endParaRPr>
        </a:p>
      </dgm:t>
    </dgm:pt>
    <dgm:pt modelId="{E90865E7-D208-420C-90B7-68FDCF63A0DF}" type="parTrans" cxnId="{69DBE682-A3B5-4824-90A7-CA7B146B8676}">
      <dgm:prSet/>
      <dgm:spPr/>
      <dgm:t>
        <a:bodyPr/>
        <a:lstStyle/>
        <a:p>
          <a:endParaRPr lang="en-US"/>
        </a:p>
      </dgm:t>
    </dgm:pt>
    <dgm:pt modelId="{6A11DBE1-2E44-418C-A633-81EFE2DF89C3}" type="sibTrans" cxnId="{69DBE682-A3B5-4824-90A7-CA7B146B8676}">
      <dgm:prSet/>
      <dgm:spPr/>
      <dgm:t>
        <a:bodyPr/>
        <a:lstStyle/>
        <a:p>
          <a:endParaRPr lang="en-US"/>
        </a:p>
      </dgm:t>
    </dgm:pt>
    <dgm:pt modelId="{C39751F1-F73D-4572-B696-B37E99B1471C}" type="pres">
      <dgm:prSet presAssocID="{833372E7-F1A9-4343-B9FA-116B132AB5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718575-147F-47E0-AD81-0584CEBA96B1}" type="pres">
      <dgm:prSet presAssocID="{BE0A80FC-5D71-40CB-829A-699FDABFB384}" presName="hierRoot1" presStyleCnt="0"/>
      <dgm:spPr/>
    </dgm:pt>
    <dgm:pt modelId="{09B8C2AA-1334-430D-9145-E70197E605A5}" type="pres">
      <dgm:prSet presAssocID="{BE0A80FC-5D71-40CB-829A-699FDABFB384}" presName="composite" presStyleCnt="0"/>
      <dgm:spPr/>
    </dgm:pt>
    <dgm:pt modelId="{9EA7FEDE-09F6-4EE7-A2E7-6340552D219A}" type="pres">
      <dgm:prSet presAssocID="{BE0A80FC-5D71-40CB-829A-699FDABFB384}" presName="background" presStyleLbl="node0" presStyleIdx="0" presStyleCnt="3"/>
      <dgm:spPr>
        <a:gradFill rotWithShape="0">
          <a:gsLst>
            <a:gs pos="0">
              <a:srgbClr val="FF0000"/>
            </a:gs>
            <a:gs pos="78000">
              <a:srgbClr val="C00000"/>
            </a:gs>
          </a:gsLst>
        </a:gradFill>
      </dgm:spPr>
    </dgm:pt>
    <dgm:pt modelId="{916E00B8-5657-42B9-AC37-EFDABE3370C2}" type="pres">
      <dgm:prSet presAssocID="{BE0A80FC-5D71-40CB-829A-699FDABFB384}" presName="text" presStyleLbl="fgAcc0" presStyleIdx="0" presStyleCnt="3" custLinFactNeighborX="4130" custLinFactNeighborY="-41034">
        <dgm:presLayoutVars>
          <dgm:chPref val="3"/>
        </dgm:presLayoutVars>
      </dgm:prSet>
      <dgm:spPr/>
    </dgm:pt>
    <dgm:pt modelId="{015CF466-67F9-4E0C-9D3C-4D0F808792A8}" type="pres">
      <dgm:prSet presAssocID="{BE0A80FC-5D71-40CB-829A-699FDABFB384}" presName="hierChild2" presStyleCnt="0"/>
      <dgm:spPr/>
    </dgm:pt>
    <dgm:pt modelId="{BB53697D-37F4-4F46-8F60-8E572BBD91D6}" type="pres">
      <dgm:prSet presAssocID="{E3B546D0-DB7A-4188-AF48-068E2A3D69BC}" presName="hierRoot1" presStyleCnt="0"/>
      <dgm:spPr/>
    </dgm:pt>
    <dgm:pt modelId="{A55D9563-6DAE-4DFA-B8B5-B26C94EC7603}" type="pres">
      <dgm:prSet presAssocID="{E3B546D0-DB7A-4188-AF48-068E2A3D69BC}" presName="composite" presStyleCnt="0"/>
      <dgm:spPr/>
    </dgm:pt>
    <dgm:pt modelId="{E6CBC5D9-6709-4D41-84E9-589024D1CA36}" type="pres">
      <dgm:prSet presAssocID="{E3B546D0-DB7A-4188-AF48-068E2A3D69BC}" presName="background" presStyleLbl="node0" presStyleIdx="1" presStyleCnt="3"/>
      <dgm:spPr>
        <a:gradFill rotWithShape="0">
          <a:gsLst>
            <a:gs pos="0">
              <a:srgbClr val="FF0000"/>
            </a:gs>
            <a:gs pos="78000">
              <a:srgbClr val="C00000"/>
            </a:gs>
          </a:gsLst>
        </a:gradFill>
      </dgm:spPr>
    </dgm:pt>
    <dgm:pt modelId="{0B568A37-DD8A-4191-AF67-B82C4616F61F}" type="pres">
      <dgm:prSet presAssocID="{E3B546D0-DB7A-4188-AF48-068E2A3D69BC}" presName="text" presStyleLbl="fgAcc0" presStyleIdx="1" presStyleCnt="3" custLinFactNeighborX="4130" custLinFactNeighborY="-41034">
        <dgm:presLayoutVars>
          <dgm:chPref val="3"/>
        </dgm:presLayoutVars>
      </dgm:prSet>
      <dgm:spPr/>
    </dgm:pt>
    <dgm:pt modelId="{E256B07E-F26B-4F0A-8AB6-35A5DB97F661}" type="pres">
      <dgm:prSet presAssocID="{E3B546D0-DB7A-4188-AF48-068E2A3D69BC}" presName="hierChild2" presStyleCnt="0"/>
      <dgm:spPr/>
    </dgm:pt>
    <dgm:pt modelId="{825757AF-77C6-44B4-B5E7-86394F820FF6}" type="pres">
      <dgm:prSet presAssocID="{84D47F9C-A856-4EEF-BDEB-348F0F16F02B}" presName="hierRoot1" presStyleCnt="0"/>
      <dgm:spPr/>
    </dgm:pt>
    <dgm:pt modelId="{BB974B1B-E5EF-4F33-BBCB-0DAE85D88898}" type="pres">
      <dgm:prSet presAssocID="{84D47F9C-A856-4EEF-BDEB-348F0F16F02B}" presName="composite" presStyleCnt="0"/>
      <dgm:spPr/>
    </dgm:pt>
    <dgm:pt modelId="{A826E8A4-72FB-42B6-AF53-F228A39B42F0}" type="pres">
      <dgm:prSet presAssocID="{84D47F9C-A856-4EEF-BDEB-348F0F16F02B}" presName="background" presStyleLbl="node0" presStyleIdx="2" presStyleCnt="3"/>
      <dgm:spPr>
        <a:gradFill rotWithShape="0">
          <a:gsLst>
            <a:gs pos="0">
              <a:srgbClr val="FF0000"/>
            </a:gs>
            <a:gs pos="78000">
              <a:srgbClr val="C00000"/>
            </a:gs>
          </a:gsLst>
        </a:gradFill>
      </dgm:spPr>
    </dgm:pt>
    <dgm:pt modelId="{99507F65-FB1E-4EF5-BB09-A2C8B46CFC2C}" type="pres">
      <dgm:prSet presAssocID="{84D47F9C-A856-4EEF-BDEB-348F0F16F02B}" presName="text" presStyleLbl="fgAcc0" presStyleIdx="2" presStyleCnt="3" custLinFactNeighborX="4130" custLinFactNeighborY="-41034">
        <dgm:presLayoutVars>
          <dgm:chPref val="3"/>
        </dgm:presLayoutVars>
      </dgm:prSet>
      <dgm:spPr/>
    </dgm:pt>
    <dgm:pt modelId="{D199CD8B-615A-4AE0-A01B-2566D75CA246}" type="pres">
      <dgm:prSet presAssocID="{84D47F9C-A856-4EEF-BDEB-348F0F16F02B}" presName="hierChild2" presStyleCnt="0"/>
      <dgm:spPr/>
    </dgm:pt>
  </dgm:ptLst>
  <dgm:cxnLst>
    <dgm:cxn modelId="{7AF91E18-B512-4435-B53F-D09BE1D9FD66}" type="presOf" srcId="{BE0A80FC-5D71-40CB-829A-699FDABFB384}" destId="{916E00B8-5657-42B9-AC37-EFDABE3370C2}" srcOrd="0" destOrd="0" presId="urn:microsoft.com/office/officeart/2005/8/layout/hierarchy1"/>
    <dgm:cxn modelId="{F16D8A27-06DC-4893-A8E6-E3C7729AE4A0}" srcId="{833372E7-F1A9-4343-B9FA-116B132AB52D}" destId="{BE0A80FC-5D71-40CB-829A-699FDABFB384}" srcOrd="0" destOrd="0" parTransId="{9E16A7E6-4BBF-409F-B470-D85427268C7D}" sibTransId="{ABA6E707-9FB1-4219-86E4-55820E98F697}"/>
    <dgm:cxn modelId="{74B77F64-09A4-4076-9F14-0BCD135482E7}" type="presOf" srcId="{E3B546D0-DB7A-4188-AF48-068E2A3D69BC}" destId="{0B568A37-DD8A-4191-AF67-B82C4616F61F}" srcOrd="0" destOrd="0" presId="urn:microsoft.com/office/officeart/2005/8/layout/hierarchy1"/>
    <dgm:cxn modelId="{69DBE682-A3B5-4824-90A7-CA7B146B8676}" srcId="{833372E7-F1A9-4343-B9FA-116B132AB52D}" destId="{84D47F9C-A856-4EEF-BDEB-348F0F16F02B}" srcOrd="2" destOrd="0" parTransId="{E90865E7-D208-420C-90B7-68FDCF63A0DF}" sibTransId="{6A11DBE1-2E44-418C-A633-81EFE2DF89C3}"/>
    <dgm:cxn modelId="{F03D87B1-98D7-4293-868D-C399E2EA1E38}" type="presOf" srcId="{84D47F9C-A856-4EEF-BDEB-348F0F16F02B}" destId="{99507F65-FB1E-4EF5-BB09-A2C8B46CFC2C}" srcOrd="0" destOrd="0" presId="urn:microsoft.com/office/officeart/2005/8/layout/hierarchy1"/>
    <dgm:cxn modelId="{DD5906CC-5D07-4F36-9558-7666DA02C3B0}" type="presOf" srcId="{833372E7-F1A9-4343-B9FA-116B132AB52D}" destId="{C39751F1-F73D-4572-B696-B37E99B1471C}" srcOrd="0" destOrd="0" presId="urn:microsoft.com/office/officeart/2005/8/layout/hierarchy1"/>
    <dgm:cxn modelId="{0E0ACCE7-AEAB-4EA2-9950-47E2DE2897C2}" srcId="{833372E7-F1A9-4343-B9FA-116B132AB52D}" destId="{E3B546D0-DB7A-4188-AF48-068E2A3D69BC}" srcOrd="1" destOrd="0" parTransId="{A3F547FE-D890-442E-A6B5-663889770846}" sibTransId="{83B0C45D-FF06-40B6-A96D-A85FA1AC74DE}"/>
    <dgm:cxn modelId="{E466FE7E-6180-4630-A94A-BC8CD202359A}" type="presParOf" srcId="{C39751F1-F73D-4572-B696-B37E99B1471C}" destId="{BD718575-147F-47E0-AD81-0584CEBA96B1}" srcOrd="0" destOrd="0" presId="urn:microsoft.com/office/officeart/2005/8/layout/hierarchy1"/>
    <dgm:cxn modelId="{9578F231-1E17-4595-B47B-061E64459DA6}" type="presParOf" srcId="{BD718575-147F-47E0-AD81-0584CEBA96B1}" destId="{09B8C2AA-1334-430D-9145-E70197E605A5}" srcOrd="0" destOrd="0" presId="urn:microsoft.com/office/officeart/2005/8/layout/hierarchy1"/>
    <dgm:cxn modelId="{2A9DFE84-6D50-4091-AC4E-90DCD8370F81}" type="presParOf" srcId="{09B8C2AA-1334-430D-9145-E70197E605A5}" destId="{9EA7FEDE-09F6-4EE7-A2E7-6340552D219A}" srcOrd="0" destOrd="0" presId="urn:microsoft.com/office/officeart/2005/8/layout/hierarchy1"/>
    <dgm:cxn modelId="{E435A14B-1EAF-4DD0-B28E-2F9FF9EA9E49}" type="presParOf" srcId="{09B8C2AA-1334-430D-9145-E70197E605A5}" destId="{916E00B8-5657-42B9-AC37-EFDABE3370C2}" srcOrd="1" destOrd="0" presId="urn:microsoft.com/office/officeart/2005/8/layout/hierarchy1"/>
    <dgm:cxn modelId="{E2B17232-7716-4167-B02B-153EF11591E4}" type="presParOf" srcId="{BD718575-147F-47E0-AD81-0584CEBA96B1}" destId="{015CF466-67F9-4E0C-9D3C-4D0F808792A8}" srcOrd="1" destOrd="0" presId="urn:microsoft.com/office/officeart/2005/8/layout/hierarchy1"/>
    <dgm:cxn modelId="{09AF36FE-973D-4F90-B6B5-28DBC446D79D}" type="presParOf" srcId="{C39751F1-F73D-4572-B696-B37E99B1471C}" destId="{BB53697D-37F4-4F46-8F60-8E572BBD91D6}" srcOrd="1" destOrd="0" presId="urn:microsoft.com/office/officeart/2005/8/layout/hierarchy1"/>
    <dgm:cxn modelId="{C636E6BE-F3F2-47C8-8E0C-6AADBE9DA9FC}" type="presParOf" srcId="{BB53697D-37F4-4F46-8F60-8E572BBD91D6}" destId="{A55D9563-6DAE-4DFA-B8B5-B26C94EC7603}" srcOrd="0" destOrd="0" presId="urn:microsoft.com/office/officeart/2005/8/layout/hierarchy1"/>
    <dgm:cxn modelId="{4CFD36AC-22AF-46FE-BF62-AFF2DBD36E2B}" type="presParOf" srcId="{A55D9563-6DAE-4DFA-B8B5-B26C94EC7603}" destId="{E6CBC5D9-6709-4D41-84E9-589024D1CA36}" srcOrd="0" destOrd="0" presId="urn:microsoft.com/office/officeart/2005/8/layout/hierarchy1"/>
    <dgm:cxn modelId="{D458822C-39FE-4A90-A265-7DA398CCFF45}" type="presParOf" srcId="{A55D9563-6DAE-4DFA-B8B5-B26C94EC7603}" destId="{0B568A37-DD8A-4191-AF67-B82C4616F61F}" srcOrd="1" destOrd="0" presId="urn:microsoft.com/office/officeart/2005/8/layout/hierarchy1"/>
    <dgm:cxn modelId="{C68C81B4-B6DF-4A08-81DC-4BD74F477E50}" type="presParOf" srcId="{BB53697D-37F4-4F46-8F60-8E572BBD91D6}" destId="{E256B07E-F26B-4F0A-8AB6-35A5DB97F661}" srcOrd="1" destOrd="0" presId="urn:microsoft.com/office/officeart/2005/8/layout/hierarchy1"/>
    <dgm:cxn modelId="{94F0544F-F6B6-4C95-8474-BEF12CDAA7A3}" type="presParOf" srcId="{C39751F1-F73D-4572-B696-B37E99B1471C}" destId="{825757AF-77C6-44B4-B5E7-86394F820FF6}" srcOrd="2" destOrd="0" presId="urn:microsoft.com/office/officeart/2005/8/layout/hierarchy1"/>
    <dgm:cxn modelId="{E369589A-194A-4CC2-B134-588E2CAEDDC3}" type="presParOf" srcId="{825757AF-77C6-44B4-B5E7-86394F820FF6}" destId="{BB974B1B-E5EF-4F33-BBCB-0DAE85D88898}" srcOrd="0" destOrd="0" presId="urn:microsoft.com/office/officeart/2005/8/layout/hierarchy1"/>
    <dgm:cxn modelId="{7C6DFD2E-5F87-44A8-8907-76CB12BC1A48}" type="presParOf" srcId="{BB974B1B-E5EF-4F33-BBCB-0DAE85D88898}" destId="{A826E8A4-72FB-42B6-AF53-F228A39B42F0}" srcOrd="0" destOrd="0" presId="urn:microsoft.com/office/officeart/2005/8/layout/hierarchy1"/>
    <dgm:cxn modelId="{69AC49CA-213A-4C07-8E54-3ECA70816C94}" type="presParOf" srcId="{BB974B1B-E5EF-4F33-BBCB-0DAE85D88898}" destId="{99507F65-FB1E-4EF5-BB09-A2C8B46CFC2C}" srcOrd="1" destOrd="0" presId="urn:microsoft.com/office/officeart/2005/8/layout/hierarchy1"/>
    <dgm:cxn modelId="{79F2CCE0-A7CE-436E-8F1E-F9D64B198CBF}" type="presParOf" srcId="{825757AF-77C6-44B4-B5E7-86394F820FF6}" destId="{D199CD8B-615A-4AE0-A01B-2566D75CA2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7FEDE-09F6-4EE7-A2E7-6340552D219A}">
      <dsp:nvSpPr>
        <dsp:cNvPr id="0" name=""/>
        <dsp:cNvSpPr/>
      </dsp:nvSpPr>
      <dsp:spPr>
        <a:xfrm>
          <a:off x="114323" y="-292191"/>
          <a:ext cx="2768133" cy="17577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78000">
              <a:srgbClr val="C0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6E00B8-5657-42B9-AC37-EFDABE3370C2}">
      <dsp:nvSpPr>
        <dsp:cNvPr id="0" name=""/>
        <dsp:cNvSpPr/>
      </dsp:nvSpPr>
      <dsp:spPr>
        <a:xfrm>
          <a:off x="421894" y="0"/>
          <a:ext cx="2768133" cy="1757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latin typeface="Lucida Bright" panose="02040602050505020304" pitchFamily="18" charset="0"/>
            </a:rPr>
            <a:t>Multithérapie</a:t>
          </a:r>
          <a:r>
            <a:rPr lang="fr-FR" sz="2200" kern="1200" dirty="0">
              <a:latin typeface="Lucida Bright" panose="02040602050505020304" pitchFamily="18" charset="0"/>
            </a:rPr>
            <a:t> mais ce sont les </a:t>
          </a:r>
          <a:r>
            <a:rPr lang="fr-FR" sz="2200" b="1" kern="1200" dirty="0">
              <a:latin typeface="Lucida Bright" panose="02040602050505020304" pitchFamily="18" charset="0"/>
            </a:rPr>
            <a:t>mêmes thérapies que les autres patients</a:t>
          </a:r>
          <a:endParaRPr lang="en-US" sz="2200" b="1" kern="1200" dirty="0">
            <a:latin typeface="Lucida Bright" panose="02040602050505020304" pitchFamily="18" charset="0"/>
          </a:endParaRPr>
        </a:p>
      </dsp:txBody>
      <dsp:txXfrm>
        <a:off x="473377" y="51483"/>
        <a:ext cx="2665167" cy="1654799"/>
      </dsp:txXfrm>
    </dsp:sp>
    <dsp:sp modelId="{E6CBC5D9-6709-4D41-84E9-589024D1CA36}">
      <dsp:nvSpPr>
        <dsp:cNvPr id="0" name=""/>
        <dsp:cNvSpPr/>
      </dsp:nvSpPr>
      <dsp:spPr>
        <a:xfrm>
          <a:off x="3497598" y="-292191"/>
          <a:ext cx="2768133" cy="17577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78000">
              <a:srgbClr val="C0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68A37-DD8A-4191-AF67-B82C4616F61F}">
      <dsp:nvSpPr>
        <dsp:cNvPr id="0" name=""/>
        <dsp:cNvSpPr/>
      </dsp:nvSpPr>
      <dsp:spPr>
        <a:xfrm>
          <a:off x="3805169" y="0"/>
          <a:ext cx="2768133" cy="1757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latin typeface="Lucida Bright" panose="02040602050505020304" pitchFamily="18" charset="0"/>
            </a:rPr>
            <a:t>Pas de technique spécifique </a:t>
          </a:r>
          <a:r>
            <a:rPr lang="fr-FR" sz="2200" kern="1200" dirty="0">
              <a:latin typeface="Lucida Bright" panose="02040602050505020304" pitchFamily="18" charset="0"/>
            </a:rPr>
            <a:t>par rapport aux autres patients</a:t>
          </a:r>
          <a:endParaRPr lang="en-US" sz="2200" kern="1200" dirty="0">
            <a:latin typeface="Lucida Bright" panose="02040602050505020304" pitchFamily="18" charset="0"/>
          </a:endParaRPr>
        </a:p>
      </dsp:txBody>
      <dsp:txXfrm>
        <a:off x="3856652" y="51483"/>
        <a:ext cx="2665167" cy="1654799"/>
      </dsp:txXfrm>
    </dsp:sp>
    <dsp:sp modelId="{A826E8A4-72FB-42B6-AF53-F228A39B42F0}">
      <dsp:nvSpPr>
        <dsp:cNvPr id="0" name=""/>
        <dsp:cNvSpPr/>
      </dsp:nvSpPr>
      <dsp:spPr>
        <a:xfrm>
          <a:off x="6766549" y="-292191"/>
          <a:ext cx="2768133" cy="175776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0000"/>
            </a:gs>
            <a:gs pos="78000">
              <a:srgbClr val="C0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507F65-FB1E-4EF5-BB09-A2C8B46CFC2C}">
      <dsp:nvSpPr>
        <dsp:cNvPr id="0" name=""/>
        <dsp:cNvSpPr/>
      </dsp:nvSpPr>
      <dsp:spPr>
        <a:xfrm>
          <a:off x="7074120" y="0"/>
          <a:ext cx="2768133" cy="1757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latin typeface="Lucida Bright" panose="02040602050505020304" pitchFamily="18" charset="0"/>
              <a:sym typeface="Wingdings" panose="05000000000000000000" pitchFamily="2" charset="2"/>
            </a:rPr>
            <a:t></a:t>
          </a:r>
          <a:r>
            <a:rPr lang="fr-FR" sz="2200" kern="1200" dirty="0">
              <a:latin typeface="Lucida Bright" panose="02040602050505020304" pitchFamily="18" charset="0"/>
            </a:rPr>
            <a:t> Juste une </a:t>
          </a:r>
          <a:r>
            <a:rPr lang="fr-FR" sz="2200" b="1" kern="1200" dirty="0">
              <a:latin typeface="Lucida Bright" panose="02040602050505020304" pitchFamily="18" charset="0"/>
            </a:rPr>
            <a:t>adaptation de l’intensité </a:t>
          </a:r>
          <a:r>
            <a:rPr lang="fr-FR" sz="2200" kern="1200" dirty="0">
              <a:latin typeface="Lucida Bright" panose="02040602050505020304" pitchFamily="18" charset="0"/>
            </a:rPr>
            <a:t>des thérapies</a:t>
          </a:r>
          <a:endParaRPr lang="en-US" sz="2200" kern="1200" dirty="0">
            <a:latin typeface="Lucida Bright" panose="02040602050505020304" pitchFamily="18" charset="0"/>
          </a:endParaRPr>
        </a:p>
      </dsp:txBody>
      <dsp:txXfrm>
        <a:off x="7125603" y="51483"/>
        <a:ext cx="2665167" cy="1654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/>
          <p:nvPr/>
        </p:nvPicPr>
        <p:blipFill>
          <a:blip r:embed="rId14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>
            <a:noFill/>
          </a:ln>
        </p:spPr>
      </p:pic>
      <p:pic>
        <p:nvPicPr>
          <p:cNvPr id="8" name="Picture 6" descr="C0-HD-BTM.png"/>
          <p:cNvPicPr/>
          <p:nvPr/>
        </p:nvPicPr>
        <p:blipFill>
          <a:blip r:embed="rId15"/>
          <a:stretch/>
        </p:blipFill>
        <p:spPr>
          <a:xfrm>
            <a:off x="0" y="4375080"/>
            <a:ext cx="12191760" cy="24825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1803240"/>
            <a:ext cx="9448560" cy="1824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6000" b="0" strike="noStrike" cap="all" spc="-1">
                <a:solidFill>
                  <a:srgbClr val="FFFFFF"/>
                </a:solidFill>
                <a:latin typeface="Century Gothic"/>
              </a:rPr>
              <a:t>Modifiez le style du titre</a:t>
            </a:r>
            <a:endParaRPr lang="en-US" sz="6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09560" y="4314240"/>
            <a:ext cx="2910600" cy="374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0D991F6-EB42-45C6-92A3-7122AA01B3BC}" type="datetime">
              <a:rPr lang="fr-FR" sz="1050" b="0" strike="noStrike" spc="-1">
                <a:solidFill>
                  <a:srgbClr val="FFFFFF"/>
                </a:solidFill>
                <a:latin typeface="Century Gothic"/>
              </a:rPr>
              <a:t>26/01/2024</a:t>
            </a:fld>
            <a:endParaRPr lang="fr-FR" sz="105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1371600" y="4323960"/>
            <a:ext cx="6400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077320" y="143100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F88CF4B-A218-4476-9540-AE5AF47B3274}" type="slidenum">
              <a:rPr lang="fr-FR" sz="1050" b="0" strike="noStrike" spc="-1">
                <a:solidFill>
                  <a:srgbClr val="FFFFFF"/>
                </a:solidFill>
                <a:latin typeface="Century Gothic"/>
              </a:rPr>
              <a:t>‹N°›</a:t>
            </a:fld>
            <a:endParaRPr lang="fr-FR" sz="1050" b="0" strike="noStrike" spc="-1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Century Gothic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C0-HD-TOP.png"/>
          <p:cNvPicPr/>
          <p:nvPr/>
        </p:nvPicPr>
        <p:blipFill>
          <a:blip r:embed="rId14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FFFFFF"/>
                </a:solidFill>
                <a:latin typeface="Century Gothic"/>
              </a:rPr>
              <a:t>Modifiez le style du titre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FFFFFF"/>
                </a:solidFill>
                <a:latin typeface="Century Gothic"/>
              </a:rPr>
              <a:t>Cliquez pour modifier les styles du texte du masque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FFFFFF"/>
                </a:solidFill>
                <a:latin typeface="Century Gothic"/>
              </a:rPr>
              <a:t>Deuxième niveau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FFFFFF"/>
                </a:solidFill>
                <a:latin typeface="Century Gothic"/>
              </a:rPr>
              <a:t>Troisième niveau</a:t>
            </a: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FFFFFF"/>
                </a:solidFill>
                <a:latin typeface="Century Gothic"/>
              </a:rPr>
              <a:t>Quatrième niveau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FFFFFF"/>
                </a:solidFill>
                <a:latin typeface="Century Gothic"/>
              </a:rPr>
              <a:t>Cinquième niveau</a:t>
            </a:r>
            <a:endParaRPr lang="en-US" sz="16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CD3D01A-986B-4D30-BD8E-AC17A1DA11A9}" type="datetime">
              <a:rPr lang="fr-FR" sz="1050" b="0" strike="noStrike" spc="-1">
                <a:solidFill>
                  <a:srgbClr val="FFFFFF"/>
                </a:solidFill>
                <a:latin typeface="Century Gothic"/>
              </a:rPr>
              <a:t>26/01/2024</a:t>
            </a:fld>
            <a:endParaRPr lang="fr-FR" sz="1050" b="0" strike="noStrike" spc="-1"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DA3A262-673F-499F-973C-4F0D4F05EB87}" type="slidenum">
              <a:rPr lang="fr-FR" sz="1050" b="0" strike="noStrike" spc="-1">
                <a:solidFill>
                  <a:srgbClr val="FFFFFF"/>
                </a:solidFill>
                <a:latin typeface="Century Gothic"/>
              </a:rPr>
              <a:t>‹N°›</a:t>
            </a:fld>
            <a:endParaRPr lang="fr-FR" sz="105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131840" y="198000"/>
            <a:ext cx="9928080" cy="3230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5000" b="0" strike="noStrike" cap="all" spc="-1">
                <a:solidFill>
                  <a:srgbClr val="184F7B"/>
                </a:solidFill>
                <a:latin typeface="comic"/>
              </a:rPr>
              <a:t>Prise en charge des patients </a:t>
            </a:r>
            <a:br/>
            <a:r>
              <a:rPr lang="fr-FR" sz="5000" b="0" strike="noStrike" cap="all" spc="-1">
                <a:solidFill>
                  <a:srgbClr val="184F7B"/>
                </a:solidFill>
                <a:latin typeface="comic"/>
              </a:rPr>
              <a:t>SED h /HSD : </a:t>
            </a:r>
            <a:br/>
            <a:r>
              <a:rPr lang="fr-FR" sz="5000" b="0" strike="noStrike" cap="all" spc="-1">
                <a:solidFill>
                  <a:srgbClr val="C00000"/>
                </a:solidFill>
                <a:latin typeface="comic"/>
              </a:rPr>
              <a:t>retour d’expérience</a:t>
            </a:r>
            <a:endParaRPr lang="en-US" sz="5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2890440" y="3837600"/>
            <a:ext cx="6410520" cy="1457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80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3500" b="1" strike="noStrike" spc="-1" dirty="0">
                <a:solidFill>
                  <a:srgbClr val="000000"/>
                </a:solidFill>
                <a:latin typeface="Lucida Bright"/>
              </a:rPr>
              <a:t>Karine Bekaert</a:t>
            </a:r>
            <a:endParaRPr lang="fr-FR" sz="35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fr-FR" sz="35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b="1" strike="noStrike" spc="-1" dirty="0">
                <a:solidFill>
                  <a:srgbClr val="000000"/>
                </a:solidFill>
                <a:latin typeface="Lucida Bright"/>
              </a:rPr>
              <a:t>Masseur kinésithérapeute diplômée d’état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fr-FR" sz="2000" b="1" strike="noStrike" spc="-1" dirty="0">
                <a:solidFill>
                  <a:srgbClr val="000000"/>
                </a:solidFill>
                <a:latin typeface="Lucida Bright"/>
              </a:rPr>
              <a:t>Marraine de l’association SED1+ </a:t>
            </a:r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595160" y="977760"/>
            <a:ext cx="1047276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II. Une Adaptabilité indispensable </a:t>
            </a:r>
            <a:br/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du praticien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Difficulté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d'avoir un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programme pré-écrit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: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	il faut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s’adapter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en permanence à la situation du patient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Vision corporelle globale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: pluri-articulaire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Nécessité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d’échanges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entre les praticiens du patient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0" name="Picture 2"/>
          <p:cNvPicPr/>
          <p:nvPr/>
        </p:nvPicPr>
        <p:blipFill>
          <a:blip r:embed="rId2"/>
          <a:stretch/>
        </p:blipFill>
        <p:spPr>
          <a:xfrm>
            <a:off x="9737280" y="2301480"/>
            <a:ext cx="1904760" cy="1904760"/>
          </a:xfrm>
          <a:prstGeom prst="rect">
            <a:avLst/>
          </a:prstGeom>
          <a:ln>
            <a:noFill/>
          </a:ln>
        </p:spPr>
      </p:pic>
      <p:pic>
        <p:nvPicPr>
          <p:cNvPr id="121" name="Picture 4"/>
          <p:cNvPicPr/>
          <p:nvPr/>
        </p:nvPicPr>
        <p:blipFill>
          <a:blip r:embed="rId3"/>
          <a:stretch/>
        </p:blipFill>
        <p:spPr>
          <a:xfrm>
            <a:off x="8837280" y="5091480"/>
            <a:ext cx="2518560" cy="157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606200" y="221400"/>
            <a:ext cx="683208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2800" b="0" strike="noStrike" cap="all" spc="-1">
                <a:solidFill>
                  <a:srgbClr val="184F7B"/>
                </a:solidFill>
                <a:latin typeface="comic"/>
              </a:rPr>
              <a:t>II. Une Adaptabilité indispensable </a:t>
            </a:r>
            <a:br/>
            <a:r>
              <a:rPr lang="fr-FR" sz="2800" b="0" strike="noStrike" cap="all" spc="-1">
                <a:solidFill>
                  <a:srgbClr val="184F7B"/>
                </a:solidFill>
                <a:latin typeface="comic"/>
              </a:rPr>
              <a:t>du praticien</a:t>
            </a: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0" y="0"/>
            <a:ext cx="4169160" cy="68576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4" name="Picture 4" descr="Une image contenant cœur, Saint-Valentin, rouge, illustration&#10;&#10;Description générée automatiquement"/>
          <p:cNvPicPr/>
          <p:nvPr/>
        </p:nvPicPr>
        <p:blipFill>
          <a:blip r:embed="rId2"/>
          <a:srcRect l="5565" t="4243" r="7394"/>
          <a:stretch/>
        </p:blipFill>
        <p:spPr>
          <a:xfrm>
            <a:off x="345960" y="4069080"/>
            <a:ext cx="3587760" cy="1691280"/>
          </a:xfrm>
          <a:prstGeom prst="rect">
            <a:avLst/>
          </a:prstGeom>
          <a:ln>
            <a:noFill/>
          </a:ln>
        </p:spPr>
      </p:pic>
      <p:pic>
        <p:nvPicPr>
          <p:cNvPr id="125" name="Picture 2" descr="Une image contenant croquis, clipart, blanc, Dessin au trait&#10;&#10;Description générée automatiquement"/>
          <p:cNvPicPr/>
          <p:nvPr/>
        </p:nvPicPr>
        <p:blipFill>
          <a:blip r:embed="rId3"/>
          <a:srcRect l="26722" t="-19071" r="28753"/>
          <a:stretch/>
        </p:blipFill>
        <p:spPr>
          <a:xfrm>
            <a:off x="255240" y="1231560"/>
            <a:ext cx="3658680" cy="2837160"/>
          </a:xfrm>
          <a:prstGeom prst="rect">
            <a:avLst/>
          </a:prstGeom>
          <a:ln>
            <a:noFill/>
          </a:ln>
        </p:spPr>
      </p:pic>
      <p:sp>
        <p:nvSpPr>
          <p:cNvPr id="126" name="TextShape 3"/>
          <p:cNvSpPr txBox="1"/>
          <p:nvPr/>
        </p:nvSpPr>
        <p:spPr>
          <a:xfrm>
            <a:off x="4169520" y="1402200"/>
            <a:ext cx="7865280" cy="5455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6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Notions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d’absentéisme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 et de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difficultés émotionnelles 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à intégrer dans le suivi du patient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Dualité entre les patients 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: 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- Il y a des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patients hyper algiques 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qui ne viennent pas au RDV du fait de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l’importance des douleurs 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(sans prévenir souvent), généralement les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nouveaux diagnostiqués :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il y a un temps d’adaptation au soin pour les nouveaux diagnostiqués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2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- Et il y a les patients avec un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diagnostic plus ancien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, ayant déjà cheminé, qui ont une telle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intégration de la douleur dans leur vie quotidienne 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que cela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élève leur seuil de douleur 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: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localisation de la douleur parfois plus complexe,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seule la douleur la plus vive est identifiée pour le soin,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les autres douleurs qui mériteraient une prise en charge sont négligées. (il faut choisir entre ces douleurs celles traitées pendant la séance)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595160" y="977760"/>
            <a:ext cx="1059660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II. Une Adaptabilité indispensable </a:t>
            </a:r>
            <a:br/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du praticien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685800" y="2194560"/>
            <a:ext cx="10820160" cy="4663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Le thérapeute doit adapter même au sein d’une thérapie spécifique :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1" u="sng" strike="noStrike" spc="-1">
                <a:solidFill>
                  <a:srgbClr val="000000"/>
                </a:solidFill>
                <a:uFillTx/>
                <a:latin typeface="Lucida Bright"/>
              </a:rPr>
              <a:t>Par exemple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: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En massologie, un jour il faudra faire de la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pression glissée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ou même de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l’effleurage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alors qu’un autre jour le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pétrissage profond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sera possible.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Créativité de prise en charge afin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d’adapter l’intensité des manœuvres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à la spécificité du patient.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29" name="Picture 2" descr="vecteur de massage spa. femme en vacances recevant un massage  professionnel. illustration de personnage de dessin animé 17607447 Art  vectoriel chez Vecteezy"/>
          <p:cNvPicPr/>
          <p:nvPr/>
        </p:nvPicPr>
        <p:blipFill>
          <a:blip r:embed="rId2"/>
          <a:srcRect t="6819" b="6250"/>
          <a:stretch/>
        </p:blipFill>
        <p:spPr>
          <a:xfrm>
            <a:off x="9509760" y="3231000"/>
            <a:ext cx="2682000" cy="2331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595160" y="977760"/>
            <a:ext cx="1059660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II. Une Adaptabilité indispensable </a:t>
            </a:r>
            <a:br/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du praticien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685800" y="2194560"/>
            <a:ext cx="11627640" cy="4419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Patients SEDh/HSD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 sont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tous différents 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: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Certains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savent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où ça fait mal 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À l'inverse d’autres ont besoin que le praticien aille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chercher 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l’endroit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 où il y a le plus de douleur </a:t>
            </a:r>
            <a:r>
              <a:rPr lang="fr-FR" sz="1800" b="0" strike="noStrike" spc="-1">
                <a:solidFill>
                  <a:srgbClr val="000000"/>
                </a:solidFill>
                <a:latin typeface="Lucida Bright"/>
              </a:rPr>
              <a:t>(difficulté de schématisation </a:t>
            </a: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Lucida Bright"/>
              </a:rPr>
              <a:t>de leur douleur ou douleur générale trop compliquée à identifier).</a:t>
            </a: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Variabilité de l’évolution de la progression du patient : non linéaire </a:t>
            </a: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: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D’un jour à l’autre, la progression peut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complètement s’arrêter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Voire nécessité de reprendre un </a:t>
            </a:r>
            <a:r>
              <a:rPr lang="fr-FR" sz="2000" b="1" strike="noStrike" spc="-1">
                <a:solidFill>
                  <a:srgbClr val="000000"/>
                </a:solidFill>
                <a:latin typeface="Lucida Bright"/>
              </a:rPr>
              <a:t>traitement antérieur 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2" name="Picture 2" descr="Vecteur De Points De Douleur Corporelle Imágenes y Fotos - 123RF"/>
          <p:cNvPicPr/>
          <p:nvPr/>
        </p:nvPicPr>
        <p:blipFill>
          <a:blip r:embed="rId2"/>
          <a:srcRect l="3779" r="47516" b="4479"/>
          <a:stretch/>
        </p:blipFill>
        <p:spPr>
          <a:xfrm>
            <a:off x="9951840" y="2194560"/>
            <a:ext cx="2087640" cy="409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92360" y="83664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III. Une Thérapie efficiente 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685800" y="2194560"/>
            <a:ext cx="11144880" cy="4597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Retours d’expérience :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Astuces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trouvées au fils des années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Bonne relation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entre le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médecin généraliste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et le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kiné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pour avoir une bonne visibilité de l’état de santé générale du patient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  	(ex : multi opération, problèmes viscéraux, infiltrations, ostéopathiques, troubles 	neurologiques, etc.) 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Confiance praticien/patients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pour pallier la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kinésiophobie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fréquente chez ces patients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5" name="Picture 2" descr="Capitaliser retour expérience REX - OPTEAM"/>
          <p:cNvPicPr/>
          <p:nvPr/>
        </p:nvPicPr>
        <p:blipFill>
          <a:blip r:embed="rId2"/>
          <a:stretch/>
        </p:blipFill>
        <p:spPr>
          <a:xfrm>
            <a:off x="8260200" y="1990080"/>
            <a:ext cx="2285640" cy="1618920"/>
          </a:xfrm>
          <a:prstGeom prst="rect">
            <a:avLst/>
          </a:prstGeom>
          <a:ln>
            <a:noFill/>
          </a:ln>
        </p:spPr>
      </p:pic>
      <p:pic>
        <p:nvPicPr>
          <p:cNvPr id="136" name="Picture 4" descr="Comment établir une relation de confiance avec son client ?"/>
          <p:cNvPicPr/>
          <p:nvPr/>
        </p:nvPicPr>
        <p:blipFill>
          <a:blip r:embed="rId3"/>
          <a:srcRect b="14821"/>
          <a:stretch/>
        </p:blipFill>
        <p:spPr>
          <a:xfrm>
            <a:off x="9663120" y="5024160"/>
            <a:ext cx="1842840" cy="150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95256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III. Une Thérapie efficiente 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685800" y="2194560"/>
            <a:ext cx="11144880" cy="3898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800" b="1" strike="noStrike" spc="-1">
                <a:solidFill>
                  <a:srgbClr val="000000"/>
                </a:solidFill>
                <a:latin typeface="Lucida Bright"/>
              </a:rPr>
              <a:t>EN CONCLUSION : </a:t>
            </a: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- La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thérapie est efficiente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pour le patient et constitue l’un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des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piliers de sa prise en charge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- Et elle est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intéressante pour le praticien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au vu de sa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diversité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39" name="Picture 2" descr="Conclusion - Icônes la technologie gratuites"/>
          <p:cNvPicPr/>
          <p:nvPr/>
        </p:nvPicPr>
        <p:blipFill>
          <a:blip r:embed="rId2"/>
          <a:stretch/>
        </p:blipFill>
        <p:spPr>
          <a:xfrm>
            <a:off x="9316440" y="1828800"/>
            <a:ext cx="2514240" cy="2514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3055680" y="901440"/>
            <a:ext cx="608040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IV. Questions/échange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FFFFFF"/>
                </a:solidFill>
                <a:latin typeface="Century Gothic"/>
              </a:rPr>
              <a:t>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42" name="Picture 2" descr="Question Réponse&quot; Images – Parcourir 232 le catalogue de photos, vecteurs  et vidéos | Adobe Stock"/>
          <p:cNvPicPr/>
          <p:nvPr/>
        </p:nvPicPr>
        <p:blipFill>
          <a:blip r:embed="rId2"/>
          <a:stretch/>
        </p:blipFill>
        <p:spPr>
          <a:xfrm>
            <a:off x="1684080" y="2309040"/>
            <a:ext cx="3958200" cy="3958200"/>
          </a:xfrm>
          <a:prstGeom prst="rect">
            <a:avLst/>
          </a:prstGeom>
          <a:ln>
            <a:noFill/>
          </a:ln>
        </p:spPr>
      </p:pic>
      <p:pic>
        <p:nvPicPr>
          <p:cNvPr id="143" name="Picture 4" descr="À Votre Écoute&quot; Images – Parcourir 127 le catalogue de photos, vecteurs et  vidéos | Adobe Stock"/>
          <p:cNvPicPr/>
          <p:nvPr/>
        </p:nvPicPr>
        <p:blipFill>
          <a:blip r:embed="rId3"/>
          <a:stretch/>
        </p:blipFill>
        <p:spPr>
          <a:xfrm>
            <a:off x="7079040" y="2309040"/>
            <a:ext cx="3958200" cy="395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014360" y="460800"/>
            <a:ext cx="41626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85000"/>
          </a:bodyPr>
          <a:lstStyle/>
          <a:p>
            <a:pPr algn="r">
              <a:lnSpc>
                <a:spcPct val="90000"/>
              </a:lnSpc>
            </a:pPr>
            <a:r>
              <a:rPr lang="fr-FR" sz="5400" b="0" strike="noStrike" cap="all" spc="-1">
                <a:solidFill>
                  <a:srgbClr val="184F7B"/>
                </a:solidFill>
                <a:latin typeface="comic"/>
              </a:rPr>
              <a:t>Sommaire : </a:t>
            </a:r>
            <a:endParaRPr lang="en-US" sz="5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571680" indent="-571320">
              <a:lnSpc>
                <a:spcPct val="90000"/>
              </a:lnSpc>
              <a:spcBef>
                <a:spcPts val="1001"/>
              </a:spcBef>
              <a:buClr>
                <a:srgbClr val="0D0D0D"/>
              </a:buClr>
              <a:buFont typeface="Century Gothic"/>
              <a:buAutoNum type="romanUcPeriod"/>
            </a:pPr>
            <a:r>
              <a:rPr lang="fr-FR" sz="2200" b="1" strike="noStrike" spc="-1">
                <a:solidFill>
                  <a:srgbClr val="0D0D0D"/>
                </a:solidFill>
                <a:latin typeface="Lucida Bright"/>
              </a:rPr>
              <a:t>Une prise en charge basée sur le principe de la multithérapie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571680" indent="-571320">
              <a:lnSpc>
                <a:spcPct val="90000"/>
              </a:lnSpc>
              <a:spcBef>
                <a:spcPts val="1001"/>
              </a:spcBef>
              <a:buClr>
                <a:srgbClr val="0D0D0D"/>
              </a:buClr>
              <a:buFont typeface="Century Gothic"/>
              <a:buAutoNum type="romanUcPeriod"/>
            </a:pPr>
            <a:r>
              <a:rPr lang="fr-FR" sz="2200" b="1" strike="noStrike" spc="-1">
                <a:solidFill>
                  <a:srgbClr val="0D0D0D"/>
                </a:solidFill>
                <a:latin typeface="Lucida Bright"/>
              </a:rPr>
              <a:t>Une adaptabilité indispensable du praticien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571680" indent="-571320">
              <a:lnSpc>
                <a:spcPct val="90000"/>
              </a:lnSpc>
              <a:spcBef>
                <a:spcPts val="1001"/>
              </a:spcBef>
              <a:buClr>
                <a:srgbClr val="0D0D0D"/>
              </a:buClr>
              <a:buFont typeface="Century Gothic"/>
              <a:buAutoNum type="romanUcPeriod"/>
            </a:pPr>
            <a:r>
              <a:rPr lang="fr-FR" sz="2200" b="1" strike="noStrike" spc="-1">
                <a:solidFill>
                  <a:srgbClr val="0D0D0D"/>
                </a:solidFill>
                <a:latin typeface="Lucida Bright"/>
              </a:rPr>
              <a:t>Une thérapie efficiente chez les patients SED h et HSD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571680" indent="-571320">
              <a:lnSpc>
                <a:spcPct val="90000"/>
              </a:lnSpc>
              <a:spcBef>
                <a:spcPts val="1001"/>
              </a:spcBef>
              <a:buClr>
                <a:srgbClr val="0D0D0D"/>
              </a:buClr>
              <a:buFont typeface="Century Gothic"/>
              <a:buAutoNum type="romanUcPeriod"/>
            </a:pPr>
            <a:r>
              <a:rPr lang="fr-FR" sz="2200" b="1" strike="noStrike" spc="-1">
                <a:solidFill>
                  <a:srgbClr val="0D0D0D"/>
                </a:solidFill>
                <a:latin typeface="Lucida Bright"/>
              </a:rPr>
              <a:t>Questions/échanges 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91320" y="909000"/>
            <a:ext cx="1140948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I. Une prise en charge basée sur le principe de la  multithérapie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685800" y="2324160"/>
            <a:ext cx="10820160" cy="4663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Utiliser de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multiples méthodes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pour la prise en charge : indispensable !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1. </a:t>
            </a:r>
            <a:r>
              <a:rPr lang="fr-FR" sz="2400" b="1" strike="noStrike" spc="-1">
                <a:solidFill>
                  <a:srgbClr val="000000"/>
                </a:solidFill>
                <a:latin typeface="Lucida Bright"/>
              </a:rPr>
              <a:t>Massologie</a:t>
            </a:r>
            <a:r>
              <a:rPr lang="fr-FR" sz="2400" b="0" strike="noStrike" spc="-1">
                <a:solidFill>
                  <a:srgbClr val="000000"/>
                </a:solidFill>
                <a:latin typeface="Lucida Bright"/>
              </a:rPr>
              <a:t> (levée de contractures +++) 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>
                <a:solidFill>
                  <a:srgbClr val="000000"/>
                </a:solidFill>
                <a:latin typeface="Lucida Bright"/>
              </a:rPr>
              <a:t>2. Renforcement musculaire doux </a:t>
            </a:r>
            <a:r>
              <a:rPr lang="fr-FR" sz="2400" b="0" strike="noStrike" spc="-1">
                <a:solidFill>
                  <a:srgbClr val="000000"/>
                </a:solidFill>
                <a:latin typeface="Lucida Bright"/>
              </a:rPr>
              <a:t>(lutte contre 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Lucida Bright"/>
              </a:rPr>
              <a:t>l’amyotrophie généralisée, amélioration de la 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Lucida Bright"/>
              </a:rPr>
              <a:t>Proprioception)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>
                <a:solidFill>
                  <a:srgbClr val="000000"/>
                </a:solidFill>
                <a:latin typeface="Lucida Bright"/>
              </a:rPr>
              <a:t>3. Cours collectifs </a:t>
            </a:r>
            <a:r>
              <a:rPr lang="fr-FR" sz="2400" b="0" strike="noStrike" spc="-1">
                <a:solidFill>
                  <a:srgbClr val="000000"/>
                </a:solidFill>
                <a:latin typeface="Lucida Bright"/>
              </a:rPr>
              <a:t>(basé sur le tryptique ARE, détaillé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Lucida Bright"/>
              </a:rPr>
              <a:t>Ultérieurement, coté social +++)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1" name="Picture 2" descr="Massage dessin : 10 840 images, photos de stock, objets 3D et images  vectorielles | Shutterstock"/>
          <p:cNvPicPr/>
          <p:nvPr/>
        </p:nvPicPr>
        <p:blipFill>
          <a:blip r:embed="rId2"/>
          <a:srcRect l="12305" t="16793" r="12619" b="21436"/>
          <a:stretch/>
        </p:blipFill>
        <p:spPr>
          <a:xfrm>
            <a:off x="7660440" y="2721960"/>
            <a:ext cx="1920600" cy="1413720"/>
          </a:xfrm>
          <a:prstGeom prst="rect">
            <a:avLst/>
          </a:prstGeom>
          <a:ln>
            <a:noFill/>
          </a:ln>
        </p:spPr>
      </p:pic>
      <p:pic>
        <p:nvPicPr>
          <p:cNvPr id="92" name="Picture 6" descr="67 900+ Musculation Illustrations, graphiques vectoriels libre de droits et  Clip Art - iStock | Fitness, Sport, Salle de sport"/>
          <p:cNvPicPr/>
          <p:nvPr/>
        </p:nvPicPr>
        <p:blipFill>
          <a:blip r:embed="rId3"/>
          <a:stretch/>
        </p:blipFill>
        <p:spPr>
          <a:xfrm>
            <a:off x="8962200" y="4258440"/>
            <a:ext cx="2838240" cy="255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91320" y="1101600"/>
            <a:ext cx="1140948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I. Une prise en charge basée sur le principe de la  multithérapie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4" name="Picture 2" descr="Kinésithérapie - Thérapie Manuelle - Dry Needling à Paris | Centre Vitruve"/>
          <p:cNvPicPr/>
          <p:nvPr/>
        </p:nvPicPr>
        <p:blipFill>
          <a:blip r:embed="rId2"/>
          <a:srcRect l="8087" t="2000" r="21238" b="5082"/>
          <a:stretch/>
        </p:blipFill>
        <p:spPr>
          <a:xfrm>
            <a:off x="9543240" y="2497680"/>
            <a:ext cx="1566720" cy="1833840"/>
          </a:xfrm>
          <a:prstGeom prst="rect">
            <a:avLst/>
          </a:prstGeom>
          <a:ln>
            <a:noFill/>
          </a:ln>
        </p:spPr>
      </p:pic>
      <p:pic>
        <p:nvPicPr>
          <p:cNvPr id="95" name="Picture 4" descr="Unité de pressothérapie pour jambes - Tous les fabricants de matériel  médical"/>
          <p:cNvPicPr/>
          <p:nvPr/>
        </p:nvPicPr>
        <p:blipFill>
          <a:blip r:embed="rId3"/>
          <a:srcRect t="18594" b="15848"/>
          <a:stretch/>
        </p:blipFill>
        <p:spPr>
          <a:xfrm>
            <a:off x="5763960" y="5429880"/>
            <a:ext cx="2135880" cy="1400040"/>
          </a:xfrm>
          <a:prstGeom prst="rect">
            <a:avLst/>
          </a:prstGeom>
          <a:ln>
            <a:noFill/>
          </a:ln>
        </p:spPr>
      </p:pic>
      <p:pic>
        <p:nvPicPr>
          <p:cNvPr id="96" name="Picture 2" descr="Thérapie Hijama D'illustration De Ventouses Clip Art Libres De Droits, Svg,  Vecteurs Et Illustration. Image 97319155"/>
          <p:cNvPicPr/>
          <p:nvPr/>
        </p:nvPicPr>
        <p:blipFill>
          <a:blip r:embed="rId4"/>
          <a:stretch/>
        </p:blipFill>
        <p:spPr>
          <a:xfrm>
            <a:off x="5763960" y="2575080"/>
            <a:ext cx="2233440" cy="1400040"/>
          </a:xfrm>
          <a:prstGeom prst="rect">
            <a:avLst/>
          </a:prstGeom>
          <a:ln>
            <a:noFill/>
          </a:ln>
        </p:spPr>
      </p:pic>
      <p:sp>
        <p:nvSpPr>
          <p:cNvPr id="97" name="TextShape 2"/>
          <p:cNvSpPr txBox="1"/>
          <p:nvPr/>
        </p:nvSpPr>
        <p:spPr>
          <a:xfrm>
            <a:off x="521280" y="2252160"/>
            <a:ext cx="524232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4.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Ventouses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(propriété circulatoire, décongestive et décontracturante, permet de créer une hyperhémie locale et de débloquer les adhérences des fascias)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6. Pressothérapie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(drainage veino-lymphatique associée par pression-dépression à une technique myorelaxante des MI)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6705720" y="2678040"/>
            <a:ext cx="5486040" cy="27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5.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Dry needling</a:t>
            </a:r>
            <a:endParaRPr lang="fr-FR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(technique similaire aux ventouses mais plus locale et plus profonde, nécessite une formation spécifique )</a:t>
            </a:r>
            <a:endParaRPr lang="fr-FR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85800" y="838080"/>
            <a:ext cx="1140948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I. Une prise en charge basée sur le principe de la  multithérapie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685800" y="2125440"/>
            <a:ext cx="10820160" cy="4795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7. Physiothérapie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(TENS, ultrasons, infrarouge,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	      ondes magnétiques profondes,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	cryothérapie et fangothérapie…)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8.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Balnéothérapie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(jets de massage + renforcement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	musculaire adapté par mouvements, vélo, tapis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	de marche…)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9. Fasciathérapie [+ spécifique]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(qui suppose que le tissu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conjonctif crée un lien entre notre corps et notre esprit, car la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tension du fascia est influencée par le système nerveux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autonome ,c’est une technique de libération des blocages tissulaires)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1" name="Picture 6" descr="L'électrostimulation pour calmer mes douleurs"/>
          <p:cNvPicPr/>
          <p:nvPr/>
        </p:nvPicPr>
        <p:blipFill>
          <a:blip r:embed="rId2"/>
          <a:stretch/>
        </p:blipFill>
        <p:spPr>
          <a:xfrm>
            <a:off x="7572960" y="2035080"/>
            <a:ext cx="1409400" cy="1660320"/>
          </a:xfrm>
          <a:prstGeom prst="rect">
            <a:avLst/>
          </a:prstGeom>
          <a:ln>
            <a:noFill/>
          </a:ln>
        </p:spPr>
      </p:pic>
      <p:pic>
        <p:nvPicPr>
          <p:cNvPr id="102" name="Picture 8" descr="42 meilleures idées sur Balneo | aquagym, exercice piscine, exercices  aquagym"/>
          <p:cNvPicPr/>
          <p:nvPr/>
        </p:nvPicPr>
        <p:blipFill>
          <a:blip r:embed="rId3"/>
          <a:stretch/>
        </p:blipFill>
        <p:spPr>
          <a:xfrm>
            <a:off x="9366840" y="2507040"/>
            <a:ext cx="1754640" cy="2136960"/>
          </a:xfrm>
          <a:prstGeom prst="rect">
            <a:avLst/>
          </a:prstGeom>
          <a:ln>
            <a:noFill/>
          </a:ln>
        </p:spPr>
      </p:pic>
      <p:pic>
        <p:nvPicPr>
          <p:cNvPr id="103" name="Picture 2" descr="Fasciathérapie, ou technique des Fascias, techniques non structurelles"/>
          <p:cNvPicPr/>
          <p:nvPr/>
        </p:nvPicPr>
        <p:blipFill>
          <a:blip r:embed="rId4"/>
          <a:stretch/>
        </p:blipFill>
        <p:spPr>
          <a:xfrm>
            <a:off x="9556920" y="4809600"/>
            <a:ext cx="2515320" cy="167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91320" y="1113480"/>
            <a:ext cx="1140948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I. Une prise en charge basée sur le principe de la  multithérapie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Tryptique ARE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à bien garder en tête tout au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long de la rééducation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	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1. Assouplissement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	2. Renforcement musculaire doux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	3. Etirements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6" name="Picture 4" descr="67 900+ Musculation Illustrations, graphiques vectoriels libre de droits et  Clip Art - iStock | Fitness, Sport, Salle de sport"/>
          <p:cNvPicPr/>
          <p:nvPr/>
        </p:nvPicPr>
        <p:blipFill>
          <a:blip r:embed="rId2"/>
          <a:stretch/>
        </p:blipFill>
        <p:spPr>
          <a:xfrm>
            <a:off x="7144560" y="2618280"/>
            <a:ext cx="4811400" cy="317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91320" y="1171800"/>
            <a:ext cx="1140948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I. Une prise en charge basée sur le principe de la  multithérapie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Cumul de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plusieurs techniques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possible, au sein d’une même séance, pour répondre à la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variabilité des symptômes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et à leur multiplicité chez un même patient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Variabilité de l’efficience des techniques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selon les patients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Ex : cours collectif trampoline (fatigue ++), ventouses non supportées,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r>
              <a:rPr lang="fr-FR" sz="2000" b="0" strike="noStrike" spc="-1">
                <a:solidFill>
                  <a:srgbClr val="000000"/>
                </a:solidFill>
                <a:latin typeface="Lucida Bright"/>
              </a:rPr>
              <a:t>auto-rééducation…</a:t>
            </a: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09" name="Picture 2"/>
          <p:cNvPicPr/>
          <p:nvPr/>
        </p:nvPicPr>
        <p:blipFill>
          <a:blip r:embed="rId2"/>
          <a:srcRect t="50007" b="7726"/>
          <a:stretch/>
        </p:blipFill>
        <p:spPr>
          <a:xfrm>
            <a:off x="3228840" y="3487680"/>
            <a:ext cx="5733720" cy="1610280"/>
          </a:xfrm>
          <a:prstGeom prst="rect">
            <a:avLst/>
          </a:prstGeom>
          <a:ln>
            <a:noFill/>
          </a:ln>
        </p:spPr>
      </p:pic>
      <p:pic>
        <p:nvPicPr>
          <p:cNvPr id="110" name="Picture 4"/>
          <p:cNvPicPr/>
          <p:nvPr/>
        </p:nvPicPr>
        <p:blipFill>
          <a:blip r:embed="rId3"/>
          <a:stretch/>
        </p:blipFill>
        <p:spPr>
          <a:xfrm>
            <a:off x="10148760" y="5098320"/>
            <a:ext cx="2043000" cy="117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249560" y="1148040"/>
            <a:ext cx="1062180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I. Une prise en charge basée sur le principe de la  multithérapie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591125114"/>
              </p:ext>
            </p:extLst>
          </p:nvPr>
        </p:nvGraphicFramePr>
        <p:xfrm>
          <a:off x="1175040" y="2956320"/>
          <a:ext cx="9842040" cy="249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" name="Picture 2"/>
          <p:cNvPicPr/>
          <p:nvPr/>
        </p:nvPicPr>
        <p:blipFill>
          <a:blip r:embed="rId7"/>
          <a:stretch/>
        </p:blipFill>
        <p:spPr>
          <a:xfrm>
            <a:off x="1834560" y="4782600"/>
            <a:ext cx="2423160" cy="1854000"/>
          </a:xfrm>
          <a:prstGeom prst="rect">
            <a:avLst/>
          </a:prstGeom>
          <a:ln>
            <a:noFill/>
          </a:ln>
        </p:spPr>
      </p:pic>
      <p:pic>
        <p:nvPicPr>
          <p:cNvPr id="113" name="Picture 4"/>
          <p:cNvPicPr/>
          <p:nvPr/>
        </p:nvPicPr>
        <p:blipFill>
          <a:blip r:embed="rId8"/>
          <a:srcRect l="7964" t="13880" r="7964" b="14756"/>
          <a:stretch/>
        </p:blipFill>
        <p:spPr>
          <a:xfrm>
            <a:off x="5341680" y="4800600"/>
            <a:ext cx="2303640" cy="1955520"/>
          </a:xfrm>
          <a:prstGeom prst="rect">
            <a:avLst/>
          </a:prstGeom>
          <a:ln>
            <a:noFill/>
          </a:ln>
        </p:spPr>
      </p:pic>
      <p:pic>
        <p:nvPicPr>
          <p:cNvPr id="114" name="Picture 6"/>
          <p:cNvPicPr/>
          <p:nvPr/>
        </p:nvPicPr>
        <p:blipFill>
          <a:blip r:embed="rId9"/>
          <a:stretch/>
        </p:blipFill>
        <p:spPr>
          <a:xfrm>
            <a:off x="8729640" y="4821840"/>
            <a:ext cx="1934280" cy="193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9000"/>
          </a:bodyPr>
          <a:lstStyle/>
          <a:p>
            <a:pPr algn="r">
              <a:lnSpc>
                <a:spcPct val="90000"/>
              </a:lnSpc>
            </a:pPr>
            <a:r>
              <a:rPr lang="fr-FR" sz="4000" b="0" strike="noStrike" cap="all" spc="-1">
                <a:solidFill>
                  <a:srgbClr val="184F7B"/>
                </a:solidFill>
                <a:latin typeface="comic"/>
              </a:rPr>
              <a:t>I. Une prise en charge basée sur le principe de la  multithérapie</a:t>
            </a:r>
            <a:endParaRPr lang="en-US" sz="4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677160" y="2194560"/>
            <a:ext cx="6683400" cy="4023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Une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multithérapie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qui peut être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contraignante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 pour le soignant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Mais indispensable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selon l’état du patient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à l’arrivée au cabinet 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Et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riche pour le praticien 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(évite la </a:t>
            </a:r>
            <a:r>
              <a:rPr lang="fr-FR" sz="2200" b="1" strike="noStrike" spc="-1">
                <a:solidFill>
                  <a:srgbClr val="000000"/>
                </a:solidFill>
                <a:latin typeface="Lucida Bright"/>
              </a:rPr>
              <a:t>redondance</a:t>
            </a:r>
            <a:r>
              <a:rPr lang="fr-FR" sz="2200" b="0" strike="noStrike" spc="-1">
                <a:solidFill>
                  <a:srgbClr val="000000"/>
                </a:solidFill>
                <a:latin typeface="Lucida Bright"/>
              </a:rPr>
              <a:t>)</a:t>
            </a:r>
            <a:endParaRPr lang="en-US" sz="2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17" name="Picture 4" descr="Une image contenant texte, dessin, Dessin d’enfant, illustration&#10;&#10;Description générée automatiquement"/>
          <p:cNvPicPr/>
          <p:nvPr/>
        </p:nvPicPr>
        <p:blipFill>
          <a:blip r:embed="rId2"/>
          <a:stretch/>
        </p:blipFill>
        <p:spPr>
          <a:xfrm>
            <a:off x="7503120" y="2194560"/>
            <a:ext cx="4520880" cy="352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26232</TotalTime>
  <Words>933</Words>
  <Application>Microsoft Office PowerPoint</Application>
  <PresentationFormat>Grand écran</PresentationFormat>
  <Paragraphs>145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Century Gothic</vt:lpstr>
      <vt:lpstr>comic</vt:lpstr>
      <vt:lpstr>Lucida Bright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des patients  SED h /HSD : retour d’expérience</dc:title>
  <dc:subject/>
  <dc:creator>Lilou Bekaert</dc:creator>
  <dc:description/>
  <cp:lastModifiedBy>delphine SED1+</cp:lastModifiedBy>
  <cp:revision>11</cp:revision>
  <dcterms:created xsi:type="dcterms:W3CDTF">2023-11-06T07:43:05Z</dcterms:created>
  <dcterms:modified xsi:type="dcterms:W3CDTF">2024-01-26T20:18:07Z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