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6" r:id="rId2"/>
    <p:sldId id="270" r:id="rId3"/>
    <p:sldId id="271" r:id="rId4"/>
    <p:sldId id="257" r:id="rId5"/>
    <p:sldId id="259" r:id="rId6"/>
    <p:sldId id="279" r:id="rId7"/>
    <p:sldId id="280" r:id="rId8"/>
    <p:sldId id="278" r:id="rId9"/>
    <p:sldId id="301" r:id="rId10"/>
    <p:sldId id="264" r:id="rId11"/>
    <p:sldId id="272" r:id="rId12"/>
    <p:sldId id="273" r:id="rId13"/>
    <p:sldId id="274" r:id="rId14"/>
    <p:sldId id="275" r:id="rId15"/>
    <p:sldId id="277" r:id="rId16"/>
    <p:sldId id="302" r:id="rId17"/>
    <p:sldId id="281" r:id="rId18"/>
    <p:sldId id="282" r:id="rId19"/>
    <p:sldId id="283" r:id="rId20"/>
    <p:sldId id="284" r:id="rId21"/>
    <p:sldId id="286" r:id="rId22"/>
    <p:sldId id="303" r:id="rId23"/>
    <p:sldId id="287" r:id="rId24"/>
    <p:sldId id="293" r:id="rId25"/>
    <p:sldId id="295" r:id="rId26"/>
    <p:sldId id="296" r:id="rId27"/>
    <p:sldId id="297" r:id="rId28"/>
    <p:sldId id="298" r:id="rId29"/>
    <p:sldId id="299" r:id="rId30"/>
    <p:sldId id="300" r:id="rId31"/>
    <p:sldId id="269" r:id="rId32"/>
    <p:sldId id="294"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ED5D"/>
    <a:srgbClr val="99FF33"/>
    <a:srgbClr val="66FF33"/>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876"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152FC3-3E63-4A41-B671-CD0FEA493FFE}" type="datetimeFigureOut">
              <a:rPr lang="fr-FR" smtClean="0"/>
              <a:pPr/>
              <a:t>28/01/2020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598B3E-5A54-464D-B8B2-286F7C2F8A4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6598B3E-5A54-464D-B8B2-286F7C2F8A44}" type="slidenum">
              <a:rPr lang="fr-FR" smtClean="0"/>
              <a:pPr/>
              <a:t>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02/10/2019</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02/10/2019</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02/10/2019</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02/10/2019</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02/10/2019</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02/10/2019</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r>
              <a:rPr lang="fr-FR" smtClean="0"/>
              <a:t>02/10/2019</a:t>
            </a:r>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02/10/2019</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02/10/2019</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26713A-1768-44B6-A9B9-D9A608E325B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02/10/2019</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6713A-1768-44B6-A9B9-D9A608E325B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s://bonvalletstephan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3.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5.jpe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4.jpeg"/><Relationship Id="rId9" Type="http://schemas.openxmlformats.org/officeDocument/2006/relationships/image" Target="../media/image26.jpeg"/><Relationship Id="rId1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5.jpeg"/><Relationship Id="rId10" Type="http://schemas.openxmlformats.org/officeDocument/2006/relationships/image" Target="../media/image39.png"/><Relationship Id="rId4" Type="http://schemas.openxmlformats.org/officeDocument/2006/relationships/image" Target="../media/image4.jpe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5.jpeg"/><Relationship Id="rId9" Type="http://schemas.openxmlformats.org/officeDocument/2006/relationships/image" Target="../media/image47.emf"/></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52.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57.jpeg"/><Relationship Id="rId5" Type="http://schemas.openxmlformats.org/officeDocument/2006/relationships/image" Target="../media/image4.jpeg"/><Relationship Id="rId10" Type="http://schemas.openxmlformats.org/officeDocument/2006/relationships/image" Target="../media/image56.jpeg"/><Relationship Id="rId4" Type="http://schemas.openxmlformats.org/officeDocument/2006/relationships/image" Target="../media/image3.jpe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61.jpeg"/><Relationship Id="rId9" Type="http://schemas.openxmlformats.org/officeDocument/2006/relationships/image" Target="../media/image63.gif"/></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jpeg"/><Relationship Id="rId7"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jpe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3.jpeg"/><Relationship Id="rId7"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5.jpeg"/><Relationship Id="rId10" Type="http://schemas.openxmlformats.org/officeDocument/2006/relationships/image" Target="../media/image74.png"/><Relationship Id="rId4" Type="http://schemas.openxmlformats.org/officeDocument/2006/relationships/image" Target="../media/image4.jpe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7.png"/><Relationship Id="rId7" Type="http://schemas.openxmlformats.org/officeDocument/2006/relationships/image" Target="../media/image5.jpeg"/><Relationship Id="rId12" Type="http://schemas.openxmlformats.org/officeDocument/2006/relationships/image" Target="../media/image83.jpe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82.wmf"/><Relationship Id="rId5" Type="http://schemas.openxmlformats.org/officeDocument/2006/relationships/image" Target="../media/image3.jpeg"/><Relationship Id="rId10" Type="http://schemas.openxmlformats.org/officeDocument/2006/relationships/image" Target="../media/image81.png"/><Relationship Id="rId4" Type="http://schemas.openxmlformats.org/officeDocument/2006/relationships/image" Target="../media/image78.jpeg"/><Relationship Id="rId9"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5.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jpeg"/><Relationship Id="rId3" Type="http://schemas.openxmlformats.org/officeDocument/2006/relationships/image" Target="../media/image12.jpeg"/><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17.jpeg"/><Relationship Id="rId5" Type="http://schemas.openxmlformats.org/officeDocument/2006/relationships/image" Target="../media/image3.jpeg"/><Relationship Id="rId10" Type="http://schemas.openxmlformats.org/officeDocument/2006/relationships/image" Target="../media/image16.jpeg"/><Relationship Id="rId4" Type="http://schemas.openxmlformats.org/officeDocument/2006/relationships/image" Target="../media/image13.jpeg"/><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857496"/>
            <a:ext cx="8715436" cy="2143140"/>
          </a:xfrm>
        </p:spPr>
        <p:txBody>
          <a:bodyPr>
            <a:normAutofit fontScale="90000"/>
          </a:bodyPr>
          <a:lstStyle/>
          <a:p>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b="1" dirty="0" smtClean="0">
                <a:solidFill>
                  <a:srgbClr val="0070C0"/>
                </a:solidFill>
                <a:latin typeface="Monotype Corsiva" pitchFamily="66" charset="0"/>
              </a:rPr>
              <a:t>Séjour  dans le Gévaudan</a:t>
            </a:r>
            <a:br>
              <a:rPr lang="fr-FR" b="1" dirty="0" smtClean="0">
                <a:solidFill>
                  <a:srgbClr val="0070C0"/>
                </a:solidFill>
                <a:latin typeface="Monotype Corsiva" pitchFamily="66" charset="0"/>
              </a:rPr>
            </a:br>
            <a:r>
              <a:rPr lang="fr-FR" sz="2700" dirty="0" smtClean="0">
                <a:solidFill>
                  <a:srgbClr val="0070C0"/>
                </a:solidFill>
                <a:latin typeface="Monotype Corsiva" pitchFamily="66" charset="0"/>
              </a:rPr>
              <a:t>du 26 octobre au 1</a:t>
            </a:r>
            <a:r>
              <a:rPr lang="fr-FR" sz="2700" baseline="30000" dirty="0" smtClean="0">
                <a:solidFill>
                  <a:srgbClr val="0070C0"/>
                </a:solidFill>
                <a:latin typeface="Monotype Corsiva" pitchFamily="66" charset="0"/>
              </a:rPr>
              <a:t>er</a:t>
            </a:r>
            <a:r>
              <a:rPr lang="fr-FR" sz="2700" dirty="0" smtClean="0">
                <a:solidFill>
                  <a:srgbClr val="0070C0"/>
                </a:solidFill>
                <a:latin typeface="Monotype Corsiva" pitchFamily="66" charset="0"/>
              </a:rPr>
              <a:t> novembre 2019</a:t>
            </a:r>
            <a:br>
              <a:rPr lang="fr-FR" sz="2700" dirty="0" smtClean="0">
                <a:solidFill>
                  <a:srgbClr val="0070C0"/>
                </a:solidFill>
                <a:latin typeface="Monotype Corsiva" pitchFamily="66" charset="0"/>
              </a:rPr>
            </a:br>
            <a:r>
              <a:rPr lang="fr-FR" sz="4000" b="1" dirty="0" smtClean="0">
                <a:solidFill>
                  <a:srgbClr val="0070C0"/>
                </a:solidFill>
                <a:latin typeface="Monotype Corsiva" pitchFamily="66" charset="0"/>
              </a:rPr>
              <a:t>« détente, bien être, relaxation, nutrition »</a:t>
            </a:r>
            <a:br>
              <a:rPr lang="fr-FR" sz="4000" b="1" dirty="0" smtClean="0">
                <a:solidFill>
                  <a:srgbClr val="0070C0"/>
                </a:solidFill>
                <a:latin typeface="Monotype Corsiva" pitchFamily="66" charset="0"/>
              </a:rPr>
            </a:br>
            <a:r>
              <a:rPr lang="fr-FR" sz="4000" b="1" dirty="0" smtClean="0">
                <a:solidFill>
                  <a:srgbClr val="0070C0"/>
                </a:solidFill>
                <a:latin typeface="Monotype Corsiva" pitchFamily="66" charset="0"/>
              </a:rPr>
              <a:t/>
            </a:r>
            <a:br>
              <a:rPr lang="fr-FR" sz="4000" b="1" dirty="0" smtClean="0">
                <a:solidFill>
                  <a:srgbClr val="0070C0"/>
                </a:solidFill>
                <a:latin typeface="Monotype Corsiva" pitchFamily="66" charset="0"/>
              </a:rPr>
            </a:br>
            <a:r>
              <a:rPr lang="fr-FR" sz="4900" b="1" dirty="0" smtClean="0">
                <a:solidFill>
                  <a:srgbClr val="AFED5D"/>
                </a:solidFill>
                <a:latin typeface="Monotype Corsiva" pitchFamily="66" charset="0"/>
              </a:rPr>
              <a:t>Rétrospective</a:t>
            </a:r>
            <a:r>
              <a:rPr lang="fr-FR" sz="4000" b="1" dirty="0" smtClean="0">
                <a:solidFill>
                  <a:srgbClr val="0070C0"/>
                </a:solidFill>
                <a:latin typeface="Monotype Corsiva" pitchFamily="66" charset="0"/>
              </a:rPr>
              <a:t/>
            </a:r>
            <a:br>
              <a:rPr lang="fr-FR" sz="4000" b="1" dirty="0" smtClean="0">
                <a:solidFill>
                  <a:srgbClr val="0070C0"/>
                </a:solidFill>
                <a:latin typeface="Monotype Corsiva" pitchFamily="66" charset="0"/>
              </a:rPr>
            </a:br>
            <a:r>
              <a:rPr lang="fr-FR" sz="4000" b="1" dirty="0" smtClean="0">
                <a:solidFill>
                  <a:srgbClr val="0070C0"/>
                </a:solidFill>
                <a:latin typeface="Monotype Corsiva" pitchFamily="66" charset="0"/>
              </a:rPr>
              <a:t/>
            </a:r>
            <a:br>
              <a:rPr lang="fr-FR" sz="4000" b="1" dirty="0" smtClean="0">
                <a:solidFill>
                  <a:srgbClr val="0070C0"/>
                </a:solidFill>
                <a:latin typeface="Monotype Corsiva" pitchFamily="66" charset="0"/>
              </a:rPr>
            </a:br>
            <a:r>
              <a:rPr lang="fr-FR" sz="4000" dirty="0">
                <a:solidFill>
                  <a:srgbClr val="0070C0"/>
                </a:solidFill>
                <a:latin typeface="Monotype Corsiva" pitchFamily="66" charset="0"/>
              </a:rPr>
              <a:t/>
            </a:r>
            <a:br>
              <a:rPr lang="fr-FR" sz="4000" dirty="0">
                <a:solidFill>
                  <a:srgbClr val="0070C0"/>
                </a:solidFill>
                <a:latin typeface="Monotype Corsiva" pitchFamily="66" charset="0"/>
              </a:rPr>
            </a:br>
            <a:endParaRPr lang="fr-FR" sz="4000" dirty="0">
              <a:solidFill>
                <a:srgbClr val="0070C0"/>
              </a:solidFill>
              <a:latin typeface="Monotype Corsiva" pitchFamily="66" charset="0"/>
            </a:endParaRPr>
          </a:p>
        </p:txBody>
      </p:sp>
      <p:pic>
        <p:nvPicPr>
          <p:cNvPr id="1026" name="Picture 2"/>
          <p:cNvPicPr>
            <a:picLocks noChangeAspect="1" noChangeArrowheads="1"/>
          </p:cNvPicPr>
          <p:nvPr/>
        </p:nvPicPr>
        <p:blipFill>
          <a:blip r:embed="rId2"/>
          <a:srcRect/>
          <a:stretch>
            <a:fillRect/>
          </a:stretch>
        </p:blipFill>
        <p:spPr bwMode="auto">
          <a:xfrm>
            <a:off x="0" y="0"/>
            <a:ext cx="4010025" cy="952500"/>
          </a:xfrm>
          <a:prstGeom prst="rect">
            <a:avLst/>
          </a:prstGeom>
          <a:noFill/>
          <a:ln w="9525">
            <a:noFill/>
            <a:miter lim="800000"/>
            <a:headEnd/>
            <a:tailEnd/>
          </a:ln>
          <a:effectLst/>
        </p:spPr>
      </p:pic>
      <p:sp>
        <p:nvSpPr>
          <p:cNvPr id="5" name="Titre 1"/>
          <p:cNvSpPr txBox="1">
            <a:spLocks/>
          </p:cNvSpPr>
          <p:nvPr/>
        </p:nvSpPr>
        <p:spPr>
          <a:xfrm>
            <a:off x="1857356" y="5929330"/>
            <a:ext cx="2500330" cy="92867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2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Financé grâce au soutien </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2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de la Fondation</a:t>
            </a:r>
            <a:r>
              <a:rPr kumimoji="0" lang="fr-FR" sz="2000" b="0" i="0" u="none" strike="noStrike" kern="1200" cap="none" spc="0" normalizeH="0" noProof="0" dirty="0" smtClean="0">
                <a:ln>
                  <a:noFill/>
                </a:ln>
                <a:solidFill>
                  <a:srgbClr val="0070C0"/>
                </a:solidFill>
                <a:effectLst/>
                <a:uLnTx/>
                <a:uFillTx/>
                <a:latin typeface="Monotype Corsiva" pitchFamily="66" charset="0"/>
                <a:ea typeface="+mj-ea"/>
                <a:cs typeface="+mj-cs"/>
              </a:rPr>
              <a:t> Auchan              </a:t>
            </a:r>
            <a:endParaRPr kumimoji="0" lang="fr-FR" sz="20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p:txBody>
      </p:sp>
      <p:sp>
        <p:nvSpPr>
          <p:cNvPr id="1028" name="AutoShape 4" descr="RÃ©sultat de recherche d'images pour &quot;fondation auch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30" name="Picture 6" descr="Image associÃ©e"/>
          <p:cNvPicPr>
            <a:picLocks noChangeAspect="1" noChangeArrowheads="1"/>
          </p:cNvPicPr>
          <p:nvPr/>
        </p:nvPicPr>
        <p:blipFill>
          <a:blip r:embed="rId3"/>
          <a:srcRect/>
          <a:stretch>
            <a:fillRect/>
          </a:stretch>
        </p:blipFill>
        <p:spPr bwMode="auto">
          <a:xfrm>
            <a:off x="0" y="5000644"/>
            <a:ext cx="1857356" cy="1857356"/>
          </a:xfrm>
          <a:prstGeom prst="rect">
            <a:avLst/>
          </a:prstGeom>
          <a:noFill/>
        </p:spPr>
      </p:pic>
      <p:sp>
        <p:nvSpPr>
          <p:cNvPr id="9"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grpSp>
        <p:nvGrpSpPr>
          <p:cNvPr id="13" name="Groupe 12"/>
          <p:cNvGrpSpPr/>
          <p:nvPr/>
        </p:nvGrpSpPr>
        <p:grpSpPr>
          <a:xfrm>
            <a:off x="6500826" y="124999"/>
            <a:ext cx="2643174" cy="1218006"/>
            <a:chOff x="6500826" y="124999"/>
            <a:chExt cx="2643174" cy="1218006"/>
          </a:xfrm>
        </p:grpSpPr>
        <p:pic>
          <p:nvPicPr>
            <p:cNvPr id="1035" name="Picture 11" descr="F:\asso SED1+v2\sejour 2019\Crédit-photo-S-Macchi-5-300x225.jpg"/>
            <p:cNvPicPr>
              <a:picLocks noChangeAspect="1" noChangeArrowheads="1"/>
            </p:cNvPicPr>
            <p:nvPr/>
          </p:nvPicPr>
          <p:blipFill>
            <a:blip r:embed="rId4"/>
            <a:srcRect/>
            <a:stretch>
              <a:fillRect/>
            </a:stretch>
          </p:blipFill>
          <p:spPr bwMode="auto">
            <a:xfrm>
              <a:off x="6500826" y="124999"/>
              <a:ext cx="1262062" cy="946547"/>
            </a:xfrm>
            <a:prstGeom prst="rect">
              <a:avLst/>
            </a:prstGeom>
            <a:noFill/>
          </p:spPr>
        </p:pic>
        <p:pic>
          <p:nvPicPr>
            <p:cNvPr id="1036" name="Picture 12" descr="F:\asso SED1+v2\sejour 2019\tour-des-monts-aubrac-gevaudan-11-240x162.jpg"/>
            <p:cNvPicPr>
              <a:picLocks noChangeAspect="1" noChangeArrowheads="1"/>
            </p:cNvPicPr>
            <p:nvPr/>
          </p:nvPicPr>
          <p:blipFill>
            <a:blip r:embed="rId5"/>
            <a:srcRect/>
            <a:stretch>
              <a:fillRect/>
            </a:stretch>
          </p:blipFill>
          <p:spPr bwMode="auto">
            <a:xfrm>
              <a:off x="7789332" y="428604"/>
              <a:ext cx="1354668" cy="914401"/>
            </a:xfrm>
            <a:prstGeom prst="rect">
              <a:avLst/>
            </a:prstGeom>
            <a:noFill/>
          </p:spPr>
        </p:pic>
      </p:grpSp>
      <p:pic>
        <p:nvPicPr>
          <p:cNvPr id="4" name="Picture 2" descr="E:\asso SED1+v2\logos\étiquerojet 2te 2020.jpg"/>
          <p:cNvPicPr>
            <a:picLocks noChangeAspect="1" noChangeArrowheads="1"/>
          </p:cNvPicPr>
          <p:nvPr/>
        </p:nvPicPr>
        <p:blipFill>
          <a:blip r:embed="rId6"/>
          <a:srcRect/>
          <a:stretch>
            <a:fillRect/>
          </a:stretch>
        </p:blipFill>
        <p:spPr bwMode="auto">
          <a:xfrm>
            <a:off x="7500936" y="5214936"/>
            <a:ext cx="1643064" cy="164306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71472" y="214290"/>
            <a:ext cx="8072494" cy="6555641"/>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a:t>
            </a:r>
            <a:r>
              <a:rPr lang="fr-FR" sz="3000" b="1" dirty="0" smtClean="0">
                <a:solidFill>
                  <a:srgbClr val="0070C0"/>
                </a:solidFill>
                <a:latin typeface="Aparajita" pitchFamily="34" charset="0"/>
                <a:cs typeface="Aparajita" pitchFamily="34" charset="0"/>
              </a:rPr>
              <a:t>Un séjour pris en charge</a:t>
            </a:r>
          </a:p>
          <a:p>
            <a:pPr lvl="0">
              <a:spcBef>
                <a:spcPct val="0"/>
              </a:spcBef>
              <a:defRPr/>
            </a:pPr>
            <a:r>
              <a:rPr lang="fr-FR" sz="3000" b="1" dirty="0">
                <a:solidFill>
                  <a:srgbClr val="0070C0"/>
                </a:solidFill>
                <a:latin typeface="Aparajita" pitchFamily="34" charset="0"/>
                <a:cs typeface="Aparajita" pitchFamily="34" charset="0"/>
              </a:rPr>
              <a:t> </a:t>
            </a:r>
            <a:r>
              <a:rPr lang="fr-FR" sz="3000" b="1" dirty="0" smtClean="0">
                <a:solidFill>
                  <a:srgbClr val="0070C0"/>
                </a:solidFill>
                <a:latin typeface="Aparajita" pitchFamily="34" charset="0"/>
                <a:cs typeface="Aparajita" pitchFamily="34" charset="0"/>
              </a:rPr>
              <a:t>       quasi intégralement par SED1+ </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Hébergement en cottage 4 à 6 personnes </a:t>
            </a:r>
            <a:r>
              <a:rPr lang="fr-FR" sz="2400" dirty="0" smtClean="0">
                <a:solidFill>
                  <a:srgbClr val="0070C0"/>
                </a:solidFill>
                <a:latin typeface="Aparajita" pitchFamily="34" charset="0"/>
                <a:cs typeface="Aparajita" pitchFamily="34" charset="0"/>
              </a:rPr>
              <a:t>(regroupements possibles)</a:t>
            </a: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a:t>
            </a:r>
            <a:r>
              <a:rPr lang="fr-FR" sz="2400" b="1" dirty="0">
                <a:solidFill>
                  <a:srgbClr val="0070C0"/>
                </a:solidFill>
                <a:latin typeface="Aparajita" pitchFamily="34" charset="0"/>
                <a:cs typeface="Aparajita" pitchFamily="34" charset="0"/>
              </a:rPr>
              <a:t>N</a:t>
            </a:r>
            <a:r>
              <a:rPr lang="fr-FR" sz="2400" b="1" dirty="0" smtClean="0">
                <a:solidFill>
                  <a:srgbClr val="0070C0"/>
                </a:solidFill>
                <a:latin typeface="Aparajita" pitchFamily="34" charset="0"/>
                <a:cs typeface="Aparajita" pitchFamily="34" charset="0"/>
              </a:rPr>
              <a:t>ettoyage du cottage par un service de ménage</a:t>
            </a: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Re</a:t>
            </a:r>
            <a:r>
              <a:rPr lang="fr-FR" sz="2400" b="1" dirty="0">
                <a:solidFill>
                  <a:srgbClr val="0070C0"/>
                </a:solidFill>
                <a:latin typeface="Aparajita" pitchFamily="34" charset="0"/>
                <a:cs typeface="Aparajita" pitchFamily="34" charset="0"/>
              </a:rPr>
              <a:t>p</a:t>
            </a:r>
            <a:r>
              <a:rPr lang="fr-FR" sz="2400" b="1" dirty="0" smtClean="0">
                <a:solidFill>
                  <a:srgbClr val="0070C0"/>
                </a:solidFill>
                <a:latin typeface="Aparajita" pitchFamily="34" charset="0"/>
                <a:cs typeface="Aparajita" pitchFamily="34" charset="0"/>
              </a:rPr>
              <a:t>as du soir de l’arrivée et du soir précédent le départ inclus</a:t>
            </a: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At</a:t>
            </a:r>
            <a:r>
              <a:rPr lang="fr-FR" sz="2400" b="1" dirty="0">
                <a:solidFill>
                  <a:srgbClr val="0070C0"/>
                </a:solidFill>
                <a:latin typeface="Aparajita" pitchFamily="34" charset="0"/>
                <a:cs typeface="Aparajita" pitchFamily="34" charset="0"/>
              </a:rPr>
              <a:t>e</a:t>
            </a:r>
            <a:r>
              <a:rPr lang="fr-FR" sz="2400" b="1" dirty="0" smtClean="0">
                <a:solidFill>
                  <a:srgbClr val="0070C0"/>
                </a:solidFill>
                <a:latin typeface="Aparajita" pitchFamily="34" charset="0"/>
                <a:cs typeface="Aparajita" pitchFamily="34" charset="0"/>
              </a:rPr>
              <a:t>liers et visites</a:t>
            </a: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Es</a:t>
            </a:r>
            <a:r>
              <a:rPr lang="fr-FR" sz="2400" b="1" dirty="0">
                <a:solidFill>
                  <a:srgbClr val="0070C0"/>
                </a:solidFill>
                <a:latin typeface="Aparajita" pitchFamily="34" charset="0"/>
                <a:cs typeface="Aparajita" pitchFamily="34" charset="0"/>
              </a:rPr>
              <a:t>p</a:t>
            </a:r>
            <a:r>
              <a:rPr lang="fr-FR" sz="2400" b="1" dirty="0" smtClean="0">
                <a:solidFill>
                  <a:srgbClr val="0070C0"/>
                </a:solidFill>
                <a:latin typeface="Aparajita" pitchFamily="34" charset="0"/>
                <a:cs typeface="Aparajita" pitchFamily="34" charset="0"/>
              </a:rPr>
              <a:t>ace détente</a:t>
            </a: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Enveloppe par famille pour participation aux frais de déplacement (barème selon éloignement et montant selon le nombre de familles participantes).</a:t>
            </a:r>
          </a:p>
          <a:p>
            <a:pPr lvl="0" algn="ctr">
              <a:spcBef>
                <a:spcPct val="0"/>
              </a:spcBef>
              <a:defRPr/>
            </a:pPr>
            <a:r>
              <a:rPr lang="fr-FR" sz="3600" b="1" dirty="0" smtClean="0">
                <a:solidFill>
                  <a:srgbClr val="92D050"/>
                </a:solidFill>
                <a:latin typeface="Aparajita" pitchFamily="34" charset="0"/>
                <a:cs typeface="Aparajita" pitchFamily="34" charset="0"/>
              </a:rPr>
              <a:t>Grâce à la subvention </a:t>
            </a:r>
          </a:p>
          <a:p>
            <a:pPr lvl="0" algn="ctr">
              <a:spcBef>
                <a:spcPct val="0"/>
              </a:spcBef>
              <a:defRPr/>
            </a:pPr>
            <a:r>
              <a:rPr lang="fr-FR" sz="3600" b="1" dirty="0" smtClean="0">
                <a:solidFill>
                  <a:srgbClr val="92D050"/>
                </a:solidFill>
                <a:latin typeface="Aparajita" pitchFamily="34" charset="0"/>
                <a:cs typeface="Aparajita" pitchFamily="34" charset="0"/>
              </a:rPr>
              <a:t>de la Fondation Auchan</a:t>
            </a:r>
          </a:p>
          <a:p>
            <a:pPr lvl="0">
              <a:spcBef>
                <a:spcPct val="0"/>
              </a:spcBef>
              <a:buFont typeface="Symbol"/>
              <a:buChar char="Þ"/>
              <a:defRPr/>
            </a:pPr>
            <a:r>
              <a:rPr lang="fr-FR" sz="2000" b="1" dirty="0" smtClean="0">
                <a:solidFill>
                  <a:srgbClr val="0070C0"/>
                </a:solidFill>
                <a:latin typeface="Aparajita" pitchFamily="34" charset="0"/>
                <a:cs typeface="Aparajita" pitchFamily="34" charset="0"/>
              </a:rPr>
              <a:t>Seuls reste à charge : </a:t>
            </a:r>
            <a:r>
              <a:rPr lang="fr-FR" sz="1600" b="1" dirty="0" smtClean="0">
                <a:solidFill>
                  <a:srgbClr val="0070C0"/>
                </a:solidFill>
                <a:latin typeface="Aparajita" pitchFamily="34" charset="0"/>
                <a:cs typeface="Aparajita" pitchFamily="34" charset="0"/>
              </a:rPr>
              <a:t>frais de trajet pour venir au village (partiellement), </a:t>
            </a:r>
          </a:p>
          <a:p>
            <a:pPr lvl="0">
              <a:spcBef>
                <a:spcPct val="0"/>
              </a:spcBef>
              <a:defRPr/>
            </a:pPr>
            <a:r>
              <a:rPr lang="fr-FR" sz="1600" b="1" dirty="0" smtClean="0">
                <a:solidFill>
                  <a:srgbClr val="0070C0"/>
                </a:solidFill>
                <a:latin typeface="Aparajita" pitchFamily="34" charset="0"/>
                <a:cs typeface="Aparajita" pitchFamily="34" charset="0"/>
              </a:rPr>
              <a:t>repas non pris en charge par l’association, activités non proposées/prises</a:t>
            </a:r>
          </a:p>
          <a:p>
            <a:pPr lvl="0">
              <a:spcBef>
                <a:spcPct val="0"/>
              </a:spcBef>
              <a:defRPr/>
            </a:pPr>
            <a:r>
              <a:rPr lang="fr-FR" sz="1600" b="1" dirty="0" smtClean="0">
                <a:solidFill>
                  <a:srgbClr val="0070C0"/>
                </a:solidFill>
                <a:latin typeface="Aparajita" pitchFamily="34" charset="0"/>
                <a:cs typeface="Aparajita" pitchFamily="34" charset="0"/>
              </a:rPr>
              <a:t>en charge par l'association, dépenses personnelles sur place.</a:t>
            </a:r>
          </a:p>
          <a:p>
            <a:pPr lvl="0">
              <a:spcBef>
                <a:spcPct val="0"/>
              </a:spcBef>
              <a:defRPr/>
            </a:pPr>
            <a:endParaRPr lang="fr-FR" sz="2000" b="1" dirty="0">
              <a:solidFill>
                <a:srgbClr val="0070C0"/>
              </a:solidFill>
              <a:latin typeface="Aparajita" pitchFamily="34" charset="0"/>
              <a:cs typeface="Aparajita" pitchFamily="34" charset="0"/>
            </a:endParaRPr>
          </a:p>
        </p:txBody>
      </p:sp>
      <p:sp>
        <p:nvSpPr>
          <p:cNvPr id="7" name="Espace réservé de la date 6"/>
          <p:cNvSpPr>
            <a:spLocks noGrp="1"/>
          </p:cNvSpPr>
          <p:nvPr>
            <p:ph type="dt" sz="half" idx="10"/>
          </p:nvPr>
        </p:nvSpPr>
        <p:spPr/>
        <p:txBody>
          <a:bodyPr/>
          <a:lstStyle/>
          <a:p>
            <a:r>
              <a:rPr lang="fr-FR" dirty="0" smtClean="0"/>
              <a:t>24/01/2020</a:t>
            </a:r>
            <a:endParaRPr lang="fr-FR" dirty="0"/>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10</a:t>
            </a:fld>
            <a:endParaRPr lang="fr-F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142976" cy="1142976"/>
          </a:xfrm>
          <a:prstGeom prst="rect">
            <a:avLst/>
          </a:prstGeom>
          <a:noFill/>
        </p:spPr>
      </p:pic>
      <p:pic>
        <p:nvPicPr>
          <p:cNvPr id="10" name="Picture 6" descr="Image associÃ©e"/>
          <p:cNvPicPr>
            <a:picLocks noChangeAspect="1" noChangeArrowheads="1"/>
          </p:cNvPicPr>
          <p:nvPr/>
        </p:nvPicPr>
        <p:blipFill>
          <a:blip r:embed="rId5"/>
          <a:srcRect/>
          <a:stretch>
            <a:fillRect/>
          </a:stretch>
        </p:blipFill>
        <p:spPr bwMode="auto">
          <a:xfrm>
            <a:off x="7072330" y="4429132"/>
            <a:ext cx="1857356" cy="185735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5"/>
          <p:cNvGrpSpPr/>
          <p:nvPr/>
        </p:nvGrpSpPr>
        <p:grpSpPr>
          <a:xfrm>
            <a:off x="6286512" y="214290"/>
            <a:ext cx="2643174" cy="1218006"/>
            <a:chOff x="6500826" y="124999"/>
            <a:chExt cx="2643174" cy="1218006"/>
          </a:xfrm>
        </p:grpSpPr>
        <p:pic>
          <p:nvPicPr>
            <p:cNvPr id="7"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8"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9" name="Rectangle 8"/>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sp>
        <p:nvSpPr>
          <p:cNvPr id="11" name="Titre 1"/>
          <p:cNvSpPr txBox="1">
            <a:spLocks/>
          </p:cNvSpPr>
          <p:nvPr/>
        </p:nvSpPr>
        <p:spPr>
          <a:xfrm>
            <a:off x="1142976" y="2643182"/>
            <a:ext cx="6000792" cy="3286148"/>
          </a:xfrm>
          <a:prstGeom prst="rect">
            <a:avLst/>
          </a:prstGeom>
        </p:spPr>
        <p:txBody>
          <a:bodyPr vert="horz" lIns="91440" tIns="45720" rIns="91440" bIns="45720" rtlCol="0" anchor="ctr">
            <a:normAutofit fontScale="9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lang="fr-FR" sz="4400" b="1" dirty="0" smtClean="0">
                <a:solidFill>
                  <a:srgbClr val="0070C0"/>
                </a:solidFill>
                <a:latin typeface="Monotype Corsiva" pitchFamily="66" charset="0"/>
                <a:ea typeface="+mj-ea"/>
                <a:cs typeface="+mj-cs"/>
              </a:rPr>
              <a:t>2/ Le déroulement du séjour :</a:t>
            </a: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b="1" dirty="0" smtClean="0">
              <a:solidFill>
                <a:srgbClr val="0070C0"/>
              </a:solidFill>
              <a:latin typeface="Monotype Corsiva" pitchFamily="66" charset="0"/>
              <a:ea typeface="+mj-ea"/>
              <a:cs typeface="+mj-cs"/>
            </a:endParaRPr>
          </a:p>
          <a:p>
            <a:pPr lvl="0">
              <a:spcBef>
                <a:spcPct val="0"/>
              </a:spcBef>
              <a:defRPr/>
            </a:pPr>
            <a:r>
              <a:rPr lang="fr-FR" sz="6000" dirty="0" smtClean="0">
                <a:solidFill>
                  <a:srgbClr val="0070C0"/>
                </a:solidFill>
                <a:latin typeface="Monotype Corsiva" pitchFamily="66" charset="0"/>
              </a:rPr>
              <a:t>	</a:t>
            </a:r>
            <a:r>
              <a:rPr lang="fr-FR" sz="4400" dirty="0" smtClean="0">
                <a:solidFill>
                  <a:srgbClr val="0070C0"/>
                </a:solidFill>
                <a:latin typeface="Aparajita" pitchFamily="34" charset="0"/>
                <a:cs typeface="Aparajita" pitchFamily="34" charset="0"/>
              </a:rPr>
              <a:t>Organisation générale,</a:t>
            </a:r>
          </a:p>
          <a:p>
            <a:pPr lvl="0">
              <a:spcBef>
                <a:spcPct val="0"/>
              </a:spcBef>
              <a:defRPr/>
            </a:pPr>
            <a:r>
              <a:rPr lang="fr-FR" sz="4400" dirty="0" smtClean="0">
                <a:solidFill>
                  <a:srgbClr val="0070C0"/>
                </a:solidFill>
                <a:latin typeface="Aparajita" pitchFamily="34" charset="0"/>
                <a:cs typeface="Aparajita" pitchFamily="34" charset="0"/>
              </a:rPr>
              <a:t>	Activités et ateliers,</a:t>
            </a:r>
          </a:p>
          <a:p>
            <a:pPr lvl="0">
              <a:spcBef>
                <a:spcPct val="0"/>
              </a:spcBef>
              <a:defRPr/>
            </a:pPr>
            <a:r>
              <a:rPr lang="fr-FR" sz="4400" dirty="0" smtClean="0">
                <a:solidFill>
                  <a:srgbClr val="0070C0"/>
                </a:solidFill>
                <a:latin typeface="Aparajita" pitchFamily="34" charset="0"/>
                <a:cs typeface="Aparajita" pitchFamily="34" charset="0"/>
              </a:rPr>
              <a:t>	Planning et reportage photos</a:t>
            </a:r>
          </a:p>
          <a:p>
            <a:pPr lvl="0">
              <a:spcBef>
                <a:spcPct val="0"/>
              </a:spcBef>
              <a:defRPr/>
            </a:pPr>
            <a:endParaRPr lang="fr-FR" sz="4400" dirty="0" smtClean="0">
              <a:solidFill>
                <a:srgbClr val="0070C0"/>
              </a:solidFill>
              <a:latin typeface="Aparajita" pitchFamily="34" charset="0"/>
              <a:cs typeface="Aparajita" pitchFamily="34" charset="0"/>
            </a:endParaRPr>
          </a:p>
          <a:p>
            <a:pPr lvl="0">
              <a:spcBef>
                <a:spcPct val="0"/>
              </a:spcBef>
              <a:defRPr/>
            </a:pPr>
            <a:endParaRPr lang="fr-FR" sz="32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a:ln>
                <a:noFill/>
              </a:ln>
              <a:solidFill>
                <a:srgbClr val="0070C0"/>
              </a:solidFill>
              <a:effectLst/>
              <a:uLnTx/>
              <a:uFillTx/>
              <a:latin typeface="Monotype Corsiva" pitchFamily="66" charset="0"/>
              <a:ea typeface="+mj-ea"/>
              <a:cs typeface="+mj-cs"/>
            </a:endParaRPr>
          </a:p>
        </p:txBody>
      </p:sp>
      <p:sp>
        <p:nvSpPr>
          <p:cNvPr id="12" name="Espace réservé de la date 11"/>
          <p:cNvSpPr>
            <a:spLocks noGrp="1"/>
          </p:cNvSpPr>
          <p:nvPr>
            <p:ph type="dt" sz="half" idx="10"/>
          </p:nvPr>
        </p:nvSpPr>
        <p:spPr/>
        <p:txBody>
          <a:bodyPr/>
          <a:lstStyle/>
          <a:p>
            <a:r>
              <a:rPr lang="fr-FR" smtClean="0"/>
              <a:t>02/10/2019</a:t>
            </a:r>
            <a:endParaRPr lang="fr-FR"/>
          </a:p>
        </p:txBody>
      </p:sp>
      <p:sp>
        <p:nvSpPr>
          <p:cNvPr id="13" name="Espace réservé du numéro de diapositive 12"/>
          <p:cNvSpPr>
            <a:spLocks noGrp="1"/>
          </p:cNvSpPr>
          <p:nvPr>
            <p:ph type="sldNum" sz="quarter" idx="12"/>
          </p:nvPr>
        </p:nvSpPr>
        <p:spPr/>
        <p:txBody>
          <a:bodyPr/>
          <a:lstStyle/>
          <a:p>
            <a:fld id="{6C26713A-1768-44B6-A9B9-D9A608E325BE}" type="slidenum">
              <a:rPr lang="fr-FR" smtClean="0"/>
              <a:pPr/>
              <a:t>11</a:t>
            </a:fld>
            <a:endParaRPr lang="fr-FR"/>
          </a:p>
        </p:txBody>
      </p:sp>
      <p:pic>
        <p:nvPicPr>
          <p:cNvPr id="14"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71472" y="214290"/>
            <a:ext cx="8072494" cy="523220"/>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a:t>
            </a:r>
            <a:endParaRPr lang="fr-FR" b="1" dirty="0">
              <a:solidFill>
                <a:srgbClr val="0070C0"/>
              </a:solidFill>
              <a:latin typeface="Adobe Garamond Pro" pitchFamily="18" charset="0"/>
            </a:endParaRPr>
          </a:p>
        </p:txBody>
      </p:sp>
      <p:sp>
        <p:nvSpPr>
          <p:cNvPr id="7" name="Rectangle 6"/>
          <p:cNvSpPr/>
          <p:nvPr/>
        </p:nvSpPr>
        <p:spPr>
          <a:xfrm>
            <a:off x="285720" y="428604"/>
            <a:ext cx="8572560" cy="523220"/>
          </a:xfrm>
          <a:prstGeom prst="rect">
            <a:avLst/>
          </a:prstGeom>
        </p:spPr>
        <p:txBody>
          <a:bodyPr wrap="square">
            <a:spAutoFit/>
          </a:bodyPr>
          <a:lstStyle/>
          <a:p>
            <a:pPr lvl="0">
              <a:spcBef>
                <a:spcPct val="0"/>
              </a:spcBef>
              <a:defRPr/>
            </a:pPr>
            <a:r>
              <a:rPr lang="fr-FR" sz="2800" b="1" dirty="0" smtClean="0">
                <a:solidFill>
                  <a:srgbClr val="FF0000"/>
                </a:solidFill>
                <a:latin typeface="Adobe Garamond Pro" pitchFamily="18" charset="0"/>
              </a:rPr>
              <a:t>               </a:t>
            </a:r>
            <a:endParaRPr lang="fr-FR" b="1" dirty="0">
              <a:solidFill>
                <a:srgbClr val="0070C0"/>
              </a:solidFill>
              <a:latin typeface="Adobe Garamond Pro" pitchFamily="18" charset="0"/>
            </a:endParaRPr>
          </a:p>
        </p:txBody>
      </p:sp>
      <p:sp>
        <p:nvSpPr>
          <p:cNvPr id="8" name="Espace réservé de la date 7"/>
          <p:cNvSpPr>
            <a:spLocks noGrp="1"/>
          </p:cNvSpPr>
          <p:nvPr>
            <p:ph type="dt" sz="half" idx="10"/>
          </p:nvPr>
        </p:nvSpPr>
        <p:spPr/>
        <p:txBody>
          <a:bodyPr/>
          <a:lstStyle/>
          <a:p>
            <a:r>
              <a:rPr lang="fr-FR" smtClean="0"/>
              <a:t>02/10/2019</a:t>
            </a:r>
            <a:endParaRPr lang="fr-FR"/>
          </a:p>
        </p:txBody>
      </p:sp>
      <p:sp>
        <p:nvSpPr>
          <p:cNvPr id="9" name="Espace réservé du numéro de diapositive 8"/>
          <p:cNvSpPr>
            <a:spLocks noGrp="1"/>
          </p:cNvSpPr>
          <p:nvPr>
            <p:ph type="sldNum" sz="quarter" idx="12"/>
          </p:nvPr>
        </p:nvSpPr>
        <p:spPr/>
        <p:txBody>
          <a:bodyPr/>
          <a:lstStyle/>
          <a:p>
            <a:fld id="{6C26713A-1768-44B6-A9B9-D9A608E325BE}" type="slidenum">
              <a:rPr lang="fr-FR" smtClean="0"/>
              <a:pPr/>
              <a:t>12</a:t>
            </a:fld>
            <a:endParaRPr lang="fr-FR"/>
          </a:p>
        </p:txBody>
      </p:sp>
      <p:sp>
        <p:nvSpPr>
          <p:cNvPr id="10" name="Rectangle 9"/>
          <p:cNvSpPr/>
          <p:nvPr/>
        </p:nvSpPr>
        <p:spPr>
          <a:xfrm>
            <a:off x="357158" y="357166"/>
            <a:ext cx="8429684" cy="9356408"/>
          </a:xfrm>
          <a:prstGeom prst="rect">
            <a:avLst/>
          </a:prstGeom>
        </p:spPr>
        <p:txBody>
          <a:bodyPr wrap="square">
            <a:spAutoFit/>
          </a:bodyPr>
          <a:lstStyle/>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buFontTx/>
              <a:buChar char="-"/>
              <a:defRPr/>
            </a:pPr>
            <a:r>
              <a:rPr lang="fr-FR" sz="3200" b="1" dirty="0" smtClean="0">
                <a:solidFill>
                  <a:srgbClr val="0070C0"/>
                </a:solidFill>
                <a:latin typeface="Aparajita" pitchFamily="34" charset="0"/>
                <a:cs typeface="Aparajita" pitchFamily="34" charset="0"/>
              </a:rPr>
              <a:t> </a:t>
            </a:r>
            <a:r>
              <a:rPr lang="fr-FR" sz="2800" b="1" dirty="0" smtClean="0">
                <a:solidFill>
                  <a:srgbClr val="0070C0"/>
                </a:solidFill>
                <a:latin typeface="Aparajita" pitchFamily="34" charset="0"/>
                <a:cs typeface="Aparajita" pitchFamily="34" charset="0"/>
              </a:rPr>
              <a:t>Arrivée le  samedi 26/10/2019 à partir de 16 </a:t>
            </a:r>
            <a:r>
              <a:rPr lang="fr-FR" sz="2800" b="1" dirty="0" smtClean="0">
                <a:solidFill>
                  <a:srgbClr val="0070C0"/>
                </a:solidFill>
                <a:latin typeface="Aparajita" pitchFamily="34" charset="0"/>
                <a:cs typeface="Aparajita" pitchFamily="34" charset="0"/>
              </a:rPr>
              <a:t>heures</a:t>
            </a:r>
          </a:p>
          <a:p>
            <a:pPr lvl="0">
              <a:spcBef>
                <a:spcPct val="0"/>
              </a:spcBef>
              <a:buFontTx/>
              <a:buChar char="-"/>
              <a:defRPr/>
            </a:pPr>
            <a:r>
              <a:rPr lang="fr-FR" sz="2800" b="1" dirty="0" smtClean="0">
                <a:solidFill>
                  <a:srgbClr val="0070C0"/>
                </a:solidFill>
                <a:latin typeface="Aparajita" pitchFamily="34" charset="0"/>
                <a:cs typeface="Aparajita" pitchFamily="34" charset="0"/>
              </a:rPr>
              <a:t> </a:t>
            </a:r>
            <a:r>
              <a:rPr lang="fr-FR" sz="2800" b="1" dirty="0" smtClean="0">
                <a:solidFill>
                  <a:srgbClr val="0070C0"/>
                </a:solidFill>
                <a:latin typeface="Aparajita" pitchFamily="34" charset="0"/>
                <a:cs typeface="Aparajita" pitchFamily="34" charset="0"/>
              </a:rPr>
              <a:t>Repas ensemble pour se découvrir et visite du site</a:t>
            </a:r>
            <a:endParaRPr lang="fr-FR" sz="2800" b="1" dirty="0" smtClean="0">
              <a:solidFill>
                <a:srgbClr val="0070C0"/>
              </a:solidFill>
              <a:latin typeface="Aparajita" pitchFamily="34" charset="0"/>
              <a:cs typeface="Aparajita" pitchFamily="34" charset="0"/>
            </a:endParaRPr>
          </a:p>
          <a:p>
            <a:pPr lvl="0">
              <a:spcBef>
                <a:spcPct val="0"/>
              </a:spcBef>
              <a:buFontTx/>
              <a:buChar char="-"/>
              <a:defRPr/>
            </a:pPr>
            <a:r>
              <a:rPr lang="fr-FR" sz="3200" b="1" dirty="0" smtClean="0">
                <a:solidFill>
                  <a:srgbClr val="0070C0"/>
                </a:solidFill>
                <a:latin typeface="Aparajita" pitchFamily="34" charset="0"/>
                <a:cs typeface="Aparajita" pitchFamily="34" charset="0"/>
              </a:rPr>
              <a:t> </a:t>
            </a:r>
            <a:r>
              <a:rPr lang="fr-FR" sz="2800" b="1" dirty="0" smtClean="0">
                <a:solidFill>
                  <a:srgbClr val="0070C0"/>
                </a:solidFill>
                <a:latin typeface="Aparajita" pitchFamily="34" charset="0"/>
                <a:cs typeface="Aparajita" pitchFamily="34" charset="0"/>
              </a:rPr>
              <a:t>Le  dimanche 27/10/2019 : </a:t>
            </a:r>
            <a:r>
              <a:rPr lang="fr-FR" sz="2400" dirty="0" smtClean="0">
                <a:solidFill>
                  <a:srgbClr val="0070C0"/>
                </a:solidFill>
                <a:latin typeface="Aparajita" pitchFamily="34" charset="0"/>
                <a:cs typeface="Aparajita" pitchFamily="34" charset="0"/>
              </a:rPr>
              <a:t>journée libre en famille</a:t>
            </a:r>
          </a:p>
          <a:p>
            <a:pPr lvl="0">
              <a:spcBef>
                <a:spcPct val="0"/>
              </a:spcBef>
              <a:buFontTx/>
              <a:buChar char="-"/>
              <a:defRPr/>
            </a:pPr>
            <a:r>
              <a:rPr lang="fr-FR" sz="2800" b="1" dirty="0" smtClean="0">
                <a:solidFill>
                  <a:srgbClr val="0070C0"/>
                </a:solidFill>
                <a:latin typeface="Aparajita" pitchFamily="34" charset="0"/>
                <a:cs typeface="Aparajita" pitchFamily="34" charset="0"/>
              </a:rPr>
              <a:t> Du lundi 28 au jeudi 31/10/2019 : </a:t>
            </a:r>
            <a:r>
              <a:rPr lang="fr-FR" sz="2400" dirty="0" smtClean="0">
                <a:solidFill>
                  <a:srgbClr val="0070C0"/>
                </a:solidFill>
                <a:latin typeface="Aparajita" pitchFamily="34" charset="0"/>
                <a:cs typeface="Aparajita" pitchFamily="34" charset="0"/>
              </a:rPr>
              <a:t>activités diverses, ateliers,  espace détente parents, formation, prestataire …..(</a:t>
            </a:r>
            <a:r>
              <a:rPr lang="fr-FR" sz="2400" dirty="0" err="1" smtClean="0">
                <a:solidFill>
                  <a:srgbClr val="0070C0"/>
                </a:solidFill>
                <a:latin typeface="Aparajita" pitchFamily="34" charset="0"/>
                <a:cs typeface="Aparajita" pitchFamily="34" charset="0"/>
              </a:rPr>
              <a:t>cf</a:t>
            </a:r>
            <a:r>
              <a:rPr lang="fr-FR" sz="2400" dirty="0" smtClean="0">
                <a:solidFill>
                  <a:srgbClr val="0070C0"/>
                </a:solidFill>
                <a:latin typeface="Aparajita" pitchFamily="34" charset="0"/>
                <a:cs typeface="Aparajita" pitchFamily="34" charset="0"/>
              </a:rPr>
              <a:t> planning)</a:t>
            </a:r>
          </a:p>
          <a:p>
            <a:pPr lvl="0">
              <a:spcBef>
                <a:spcPct val="0"/>
              </a:spcBef>
              <a:buFontTx/>
              <a:buChar char="-"/>
              <a:defRPr/>
            </a:pPr>
            <a:r>
              <a:rPr lang="fr-FR" sz="2800" b="1" dirty="0" smtClean="0">
                <a:solidFill>
                  <a:srgbClr val="0070C0"/>
                </a:solidFill>
                <a:latin typeface="Aparajita" pitchFamily="34" charset="0"/>
                <a:cs typeface="Aparajita" pitchFamily="34" charset="0"/>
              </a:rPr>
              <a:t> Le jeudi 31/10/2019  soir : </a:t>
            </a:r>
            <a:r>
              <a:rPr lang="fr-FR" sz="2400" dirty="0" smtClean="0">
                <a:solidFill>
                  <a:srgbClr val="0070C0"/>
                </a:solidFill>
                <a:latin typeface="Aparajita" pitchFamily="34" charset="0"/>
                <a:cs typeface="Aparajita" pitchFamily="34" charset="0"/>
              </a:rPr>
              <a:t>soirée Halloween, repas ensemble</a:t>
            </a:r>
          </a:p>
          <a:p>
            <a:pPr lvl="0">
              <a:spcBef>
                <a:spcPct val="0"/>
              </a:spcBef>
              <a:defRPr/>
            </a:pPr>
            <a:r>
              <a:rPr lang="fr-FR" sz="2800" b="1" dirty="0" smtClean="0">
                <a:solidFill>
                  <a:srgbClr val="0070C0"/>
                </a:solidFill>
                <a:latin typeface="Aparajita" pitchFamily="34" charset="0"/>
                <a:cs typeface="Aparajita" pitchFamily="34" charset="0"/>
              </a:rPr>
              <a:t>- Départ le vendredi 1</a:t>
            </a:r>
            <a:r>
              <a:rPr lang="fr-FR" sz="2800" b="1" baseline="30000" dirty="0" smtClean="0">
                <a:solidFill>
                  <a:srgbClr val="0070C0"/>
                </a:solidFill>
                <a:latin typeface="Aparajita" pitchFamily="34" charset="0"/>
                <a:cs typeface="Aparajita" pitchFamily="34" charset="0"/>
              </a:rPr>
              <a:t>er</a:t>
            </a:r>
            <a:r>
              <a:rPr lang="fr-FR" sz="2800" b="1" dirty="0" smtClean="0">
                <a:solidFill>
                  <a:srgbClr val="0070C0"/>
                </a:solidFill>
                <a:latin typeface="Aparajita" pitchFamily="34" charset="0"/>
                <a:cs typeface="Aparajita" pitchFamily="34" charset="0"/>
              </a:rPr>
              <a:t> novembre  </a:t>
            </a:r>
            <a:r>
              <a:rPr lang="fr-FR" sz="2000" b="1" dirty="0" smtClean="0">
                <a:solidFill>
                  <a:srgbClr val="0070C0"/>
                </a:solidFill>
                <a:latin typeface="Aparajita" pitchFamily="34" charset="0"/>
                <a:cs typeface="Aparajita" pitchFamily="34" charset="0"/>
              </a:rPr>
              <a:t>(ménage inclus dans la prestation)</a:t>
            </a: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endParaRPr lang="fr-FR" sz="3200" b="1" dirty="0" smtClean="0">
              <a:solidFill>
                <a:srgbClr val="0070C0"/>
              </a:solidFill>
              <a:latin typeface="Monotype Corsiva" pitchFamily="66" charset="0"/>
            </a:endParaRPr>
          </a:p>
          <a:p>
            <a:pPr lvl="0">
              <a:spcBef>
                <a:spcPct val="0"/>
              </a:spcBef>
              <a:defRPr/>
            </a:pPr>
            <a:r>
              <a:rPr lang="fr-FR" sz="3200" b="1" dirty="0" smtClean="0">
                <a:solidFill>
                  <a:srgbClr val="0070C0"/>
                </a:solidFill>
                <a:latin typeface="Monotype Corsiva" pitchFamily="66" charset="0"/>
              </a:rPr>
              <a:t> </a:t>
            </a:r>
          </a:p>
          <a:p>
            <a:pPr lvl="0">
              <a:spcBef>
                <a:spcPct val="0"/>
              </a:spcBef>
              <a:defRPr/>
            </a:pPr>
            <a:r>
              <a:rPr lang="fr-FR" dirty="0" smtClean="0">
                <a:solidFill>
                  <a:srgbClr val="0070C0"/>
                </a:solidFill>
                <a:latin typeface="Monotype Corsiva" pitchFamily="66" charset="0"/>
              </a:rPr>
              <a:t>	</a:t>
            </a:r>
          </a:p>
        </p:txBody>
      </p:sp>
      <p:sp>
        <p:nvSpPr>
          <p:cNvPr id="11" name="Flèche droite 10"/>
          <p:cNvSpPr/>
          <p:nvPr/>
        </p:nvSpPr>
        <p:spPr>
          <a:xfrm>
            <a:off x="-32" y="71414"/>
            <a:ext cx="4429156" cy="1000132"/>
          </a:xfrm>
          <a:prstGeom prst="rightArrow">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600" b="1" dirty="0" smtClean="0">
              <a:solidFill>
                <a:srgbClr val="0070C0"/>
              </a:solidFill>
              <a:latin typeface="Monotype Corsiva" pitchFamily="66" charset="0"/>
            </a:endParaRPr>
          </a:p>
          <a:p>
            <a:pPr lvl="0" algn="ctr"/>
            <a:r>
              <a:rPr lang="fr-FR" sz="3200" b="1" dirty="0" smtClean="0">
                <a:solidFill>
                  <a:schemeClr val="bg1"/>
                </a:solidFill>
                <a:latin typeface="Monotype Corsiva" pitchFamily="66" charset="0"/>
              </a:rPr>
              <a:t>Arrivée, prise en charge </a:t>
            </a:r>
          </a:p>
          <a:p>
            <a:pPr algn="ctr"/>
            <a:endParaRPr lang="fr-FR" dirty="0"/>
          </a:p>
        </p:txBody>
      </p:sp>
      <p:pic>
        <p:nvPicPr>
          <p:cNvPr id="16" name="Picture 2" descr="E:\asso SED1+v2\logos\étiquerojet 2te 2020.jpg"/>
          <p:cNvPicPr>
            <a:picLocks noChangeAspect="1" noChangeArrowheads="1"/>
          </p:cNvPicPr>
          <p:nvPr/>
        </p:nvPicPr>
        <p:blipFill>
          <a:blip r:embed="rId4"/>
          <a:srcRect/>
          <a:stretch>
            <a:fillRect/>
          </a:stretch>
        </p:blipFill>
        <p:spPr bwMode="auto">
          <a:xfrm>
            <a:off x="7429520" y="4786322"/>
            <a:ext cx="1428728" cy="142872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71472" y="214290"/>
            <a:ext cx="8072494" cy="523220"/>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a:t>
            </a:r>
            <a:endParaRPr lang="fr-FR" b="1" dirty="0">
              <a:solidFill>
                <a:srgbClr val="0070C0"/>
              </a:solidFill>
              <a:latin typeface="Adobe Garamond Pro" pitchFamily="18" charset="0"/>
            </a:endParaRPr>
          </a:p>
        </p:txBody>
      </p:sp>
      <p:sp>
        <p:nvSpPr>
          <p:cNvPr id="7" name="Rectangle 6"/>
          <p:cNvSpPr/>
          <p:nvPr/>
        </p:nvSpPr>
        <p:spPr>
          <a:xfrm>
            <a:off x="285720" y="428604"/>
            <a:ext cx="8572560" cy="523220"/>
          </a:xfrm>
          <a:prstGeom prst="rect">
            <a:avLst/>
          </a:prstGeom>
        </p:spPr>
        <p:txBody>
          <a:bodyPr wrap="square">
            <a:spAutoFit/>
          </a:bodyPr>
          <a:lstStyle/>
          <a:p>
            <a:pPr lvl="0">
              <a:spcBef>
                <a:spcPct val="0"/>
              </a:spcBef>
              <a:defRPr/>
            </a:pPr>
            <a:r>
              <a:rPr lang="fr-FR" sz="2800" b="1" dirty="0" smtClean="0">
                <a:solidFill>
                  <a:srgbClr val="FF0000"/>
                </a:solidFill>
                <a:latin typeface="Adobe Garamond Pro" pitchFamily="18" charset="0"/>
              </a:rPr>
              <a:t>               </a:t>
            </a:r>
            <a:endParaRPr lang="fr-FR" b="1" dirty="0">
              <a:solidFill>
                <a:srgbClr val="0070C0"/>
              </a:solidFill>
              <a:latin typeface="Adobe Garamond Pro" pitchFamily="18" charset="0"/>
            </a:endParaRPr>
          </a:p>
        </p:txBody>
      </p:sp>
      <p:sp>
        <p:nvSpPr>
          <p:cNvPr id="8" name="Espace réservé de la date 7"/>
          <p:cNvSpPr>
            <a:spLocks noGrp="1"/>
          </p:cNvSpPr>
          <p:nvPr>
            <p:ph type="dt" sz="half" idx="10"/>
          </p:nvPr>
        </p:nvSpPr>
        <p:spPr/>
        <p:txBody>
          <a:bodyPr/>
          <a:lstStyle/>
          <a:p>
            <a:r>
              <a:rPr lang="fr-FR" dirty="0" smtClean="0"/>
              <a:t>02/10/2019</a:t>
            </a:r>
            <a:endParaRPr lang="fr-FR" dirty="0"/>
          </a:p>
        </p:txBody>
      </p:sp>
      <p:sp>
        <p:nvSpPr>
          <p:cNvPr id="9" name="Espace réservé du numéro de diapositive 8"/>
          <p:cNvSpPr>
            <a:spLocks noGrp="1"/>
          </p:cNvSpPr>
          <p:nvPr>
            <p:ph type="sldNum" sz="quarter" idx="12"/>
          </p:nvPr>
        </p:nvSpPr>
        <p:spPr/>
        <p:txBody>
          <a:bodyPr/>
          <a:lstStyle/>
          <a:p>
            <a:fld id="{6C26713A-1768-44B6-A9B9-D9A608E325BE}" type="slidenum">
              <a:rPr lang="fr-FR" smtClean="0"/>
              <a:pPr/>
              <a:t>13</a:t>
            </a:fld>
            <a:endParaRPr lang="fr-FR"/>
          </a:p>
        </p:txBody>
      </p:sp>
      <p:sp>
        <p:nvSpPr>
          <p:cNvPr id="11" name="Flèche droite 10"/>
          <p:cNvSpPr/>
          <p:nvPr/>
        </p:nvSpPr>
        <p:spPr>
          <a:xfrm>
            <a:off x="-32" y="71414"/>
            <a:ext cx="4429156" cy="1000132"/>
          </a:xfrm>
          <a:prstGeom prst="rightArrow">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600" b="1" dirty="0" smtClean="0">
              <a:solidFill>
                <a:srgbClr val="0070C0"/>
              </a:solidFill>
              <a:latin typeface="Monotype Corsiva" pitchFamily="66" charset="0"/>
            </a:endParaRPr>
          </a:p>
          <a:p>
            <a:pPr lvl="0" algn="ctr"/>
            <a:r>
              <a:rPr lang="fr-FR" sz="3200" b="1" dirty="0" smtClean="0">
                <a:solidFill>
                  <a:schemeClr val="bg1"/>
                </a:solidFill>
                <a:latin typeface="Monotype Corsiva" pitchFamily="66" charset="0"/>
              </a:rPr>
              <a:t>Organisation générale</a:t>
            </a:r>
          </a:p>
          <a:p>
            <a:pPr lvl="0" algn="ctr"/>
            <a:endParaRPr lang="fr-FR" dirty="0"/>
          </a:p>
        </p:txBody>
      </p:sp>
      <p:sp>
        <p:nvSpPr>
          <p:cNvPr id="17" name="Titre 1"/>
          <p:cNvSpPr txBox="1">
            <a:spLocks/>
          </p:cNvSpPr>
          <p:nvPr/>
        </p:nvSpPr>
        <p:spPr>
          <a:xfrm>
            <a:off x="142844" y="-1071594"/>
            <a:ext cx="8215370" cy="6715148"/>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3200" dirty="0" smtClean="0">
                <a:solidFill>
                  <a:srgbClr val="0070C0"/>
                </a:solidFill>
                <a:latin typeface="Monotype Corsiva" pitchFamily="66" charset="0"/>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a:ln>
                <a:noFill/>
              </a:ln>
              <a:solidFill>
                <a:srgbClr val="0070C0"/>
              </a:solidFill>
              <a:effectLst/>
              <a:uLnTx/>
              <a:uFillTx/>
              <a:latin typeface="Monotype Corsiva" pitchFamily="66" charset="0"/>
              <a:ea typeface="+mj-ea"/>
              <a:cs typeface="+mj-cs"/>
            </a:endParaRPr>
          </a:p>
        </p:txBody>
      </p:sp>
      <p:sp>
        <p:nvSpPr>
          <p:cNvPr id="18" name="Titre 1"/>
          <p:cNvSpPr txBox="1">
            <a:spLocks/>
          </p:cNvSpPr>
          <p:nvPr/>
        </p:nvSpPr>
        <p:spPr>
          <a:xfrm>
            <a:off x="214282" y="428604"/>
            <a:ext cx="8715436" cy="6715148"/>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tabLst/>
              <a:defRPr/>
            </a:pPr>
            <a:r>
              <a:rPr kumimoji="0" lang="fr-FR" sz="2400" b="0" i="0" u="none" strike="noStrike" kern="1200" cap="none" spc="0" normalizeH="0" baseline="0" noProof="0" dirty="0" smtClean="0">
                <a:ln>
                  <a:noFill/>
                </a:ln>
                <a:solidFill>
                  <a:srgbClr val="0070C0"/>
                </a:solidFill>
                <a:effectLst/>
                <a:uLnTx/>
                <a:uFillTx/>
                <a:latin typeface="Aparajita" pitchFamily="34" charset="0"/>
                <a:ea typeface="+mj-ea"/>
                <a:cs typeface="Aparajita" pitchFamily="34" charset="0"/>
              </a:rPr>
              <a:t>=&gt; Chaque jour des activités étaient proposées, </a:t>
            </a:r>
          </a:p>
          <a:p>
            <a:pPr marL="0" marR="0" lvl="0" indent="0" defTabSz="914400" rtl="0" eaLnBrk="1" fontAlgn="auto" latinLnBrk="0" hangingPunct="1">
              <a:lnSpc>
                <a:spcPct val="100000"/>
              </a:lnSpc>
              <a:spcBef>
                <a:spcPct val="0"/>
              </a:spcBef>
              <a:spcAft>
                <a:spcPts val="0"/>
              </a:spcAft>
              <a:buClrTx/>
              <a:buSzTx/>
              <a:tabLst/>
              <a:defRPr/>
            </a:pPr>
            <a:r>
              <a:rPr kumimoji="0" lang="fr-FR" sz="2400" b="0" i="0" u="none" strike="noStrike" kern="1200" cap="none" spc="0" normalizeH="0" baseline="0" noProof="0" dirty="0" smtClean="0">
                <a:ln>
                  <a:noFill/>
                </a:ln>
                <a:solidFill>
                  <a:srgbClr val="0070C0"/>
                </a:solidFill>
                <a:effectLst/>
                <a:uLnTx/>
                <a:uFillTx/>
                <a:latin typeface="Aparajita" pitchFamily="34" charset="0"/>
                <a:ea typeface="+mj-ea"/>
                <a:cs typeface="Aparajita" pitchFamily="34" charset="0"/>
              </a:rPr>
              <a:t>matin et après-midi, pour les enfants et</a:t>
            </a:r>
            <a:r>
              <a:rPr kumimoji="0" lang="fr-FR" sz="2400" b="0"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rPr>
              <a:t> les parents, au sein du complexe ou à l’extérieur.</a:t>
            </a:r>
          </a:p>
          <a:p>
            <a:pPr marL="0" marR="0" lvl="0" indent="0" defTabSz="914400" rtl="0" eaLnBrk="1" fontAlgn="auto" latinLnBrk="0" hangingPunct="1">
              <a:lnSpc>
                <a:spcPct val="100000"/>
              </a:lnSpc>
              <a:spcBef>
                <a:spcPct val="0"/>
              </a:spcBef>
              <a:spcAft>
                <a:spcPts val="0"/>
              </a:spcAft>
              <a:buClrTx/>
              <a:buSzTx/>
              <a:tabLst/>
              <a:defRPr/>
            </a:pPr>
            <a:r>
              <a:rPr kumimoji="0" lang="fr-FR" sz="2400" b="0"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rPr>
              <a:t>=&gt; Les parents avaient accès à l’espace détente pendant le séjour. </a:t>
            </a:r>
          </a:p>
          <a:p>
            <a:pPr marL="0" marR="0" lvl="0" indent="0" defTabSz="914400" rtl="0" eaLnBrk="1" fontAlgn="auto" latinLnBrk="0" hangingPunct="1">
              <a:lnSpc>
                <a:spcPct val="100000"/>
              </a:lnSpc>
              <a:spcBef>
                <a:spcPct val="0"/>
              </a:spcBef>
              <a:spcAft>
                <a:spcPts val="0"/>
              </a:spcAft>
              <a:buClrTx/>
              <a:buSzTx/>
              <a:tabLst/>
              <a:defRPr/>
            </a:pPr>
            <a:endParaRPr kumimoji="0" lang="fr-FR" sz="2400" b="0"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endParaRPr>
          </a:p>
          <a:p>
            <a:pPr lvl="0">
              <a:spcBef>
                <a:spcPct val="0"/>
              </a:spcBef>
            </a:pPr>
            <a:r>
              <a:rPr lang="fr-FR" sz="2400" baseline="0" dirty="0" smtClean="0">
                <a:solidFill>
                  <a:srgbClr val="0070C0"/>
                </a:solidFill>
                <a:latin typeface="Aparajita" pitchFamily="34" charset="0"/>
                <a:ea typeface="+mj-ea"/>
                <a:cs typeface="Aparajita" pitchFamily="34" charset="0"/>
              </a:rPr>
              <a:t>=&gt; Nous</a:t>
            </a:r>
            <a:r>
              <a:rPr lang="fr-FR" sz="2400" dirty="0" smtClean="0">
                <a:solidFill>
                  <a:srgbClr val="0070C0"/>
                </a:solidFill>
                <a:latin typeface="Aparajita" pitchFamily="34" charset="0"/>
                <a:ea typeface="+mj-ea"/>
                <a:cs typeface="Aparajita" pitchFamily="34" charset="0"/>
              </a:rPr>
              <a:t> avons eu la chance d’avoir plusieurs professionnels qui se sont mobilisés pour notre association et ont été présents, pour certains toute la semaine !</a:t>
            </a:r>
          </a:p>
          <a:p>
            <a:pPr lvl="0">
              <a:spcBef>
                <a:spcPct val="0"/>
              </a:spcBef>
              <a:buFontTx/>
              <a:buChar char="-"/>
            </a:pPr>
            <a:r>
              <a:rPr lang="fr-FR" sz="2400" dirty="0" smtClean="0">
                <a:solidFill>
                  <a:srgbClr val="0070C0"/>
                </a:solidFill>
                <a:latin typeface="Aparajita" pitchFamily="34" charset="0"/>
                <a:ea typeface="+mj-ea"/>
                <a:cs typeface="Aparajita" pitchFamily="34" charset="0"/>
              </a:rPr>
              <a:t> Monsieur Stéphane </a:t>
            </a:r>
            <a:r>
              <a:rPr lang="fr-FR" sz="2400" dirty="0" err="1" smtClean="0">
                <a:solidFill>
                  <a:srgbClr val="0070C0"/>
                </a:solidFill>
                <a:latin typeface="Aparajita" pitchFamily="34" charset="0"/>
                <a:ea typeface="+mj-ea"/>
                <a:cs typeface="Aparajita" pitchFamily="34" charset="0"/>
              </a:rPr>
              <a:t>Bonvallet</a:t>
            </a:r>
            <a:r>
              <a:rPr lang="fr-FR" sz="2400" dirty="0" smtClean="0">
                <a:solidFill>
                  <a:srgbClr val="0070C0"/>
                </a:solidFill>
                <a:latin typeface="Aparajita" pitchFamily="34" charset="0"/>
                <a:ea typeface="+mj-ea"/>
                <a:cs typeface="Aparajita" pitchFamily="34" charset="0"/>
              </a:rPr>
              <a:t>, 8 fois champion du monde de </a:t>
            </a:r>
            <a:r>
              <a:rPr lang="fr-FR" sz="2400" dirty="0" smtClean="0">
                <a:solidFill>
                  <a:srgbClr val="0070C0"/>
                </a:solidFill>
                <a:latin typeface="Aparajita" pitchFamily="34" charset="0"/>
                <a:ea typeface="+mj-ea"/>
                <a:cs typeface="Aparajita" pitchFamily="34" charset="0"/>
              </a:rPr>
              <a:t>tricycle </a:t>
            </a:r>
            <a:r>
              <a:rPr lang="fr-FR" sz="2400" dirty="0" err="1" smtClean="0">
                <a:solidFill>
                  <a:srgbClr val="0070C0"/>
                </a:solidFill>
                <a:latin typeface="Aparajita" pitchFamily="34" charset="0"/>
                <a:ea typeface="+mj-ea"/>
                <a:cs typeface="Aparajita" pitchFamily="34" charset="0"/>
              </a:rPr>
              <a:t>handi</a:t>
            </a:r>
            <a:r>
              <a:rPr lang="fr-FR" sz="2400" dirty="0" smtClean="0">
                <a:solidFill>
                  <a:srgbClr val="0070C0"/>
                </a:solidFill>
                <a:latin typeface="Aparajita" pitchFamily="34" charset="0"/>
                <a:ea typeface="+mj-ea"/>
                <a:cs typeface="Aparajita" pitchFamily="34" charset="0"/>
              </a:rPr>
              <a:t> </a:t>
            </a:r>
            <a:r>
              <a:rPr lang="fr-FR" sz="2400" dirty="0" smtClean="0">
                <a:solidFill>
                  <a:srgbClr val="0070C0"/>
                </a:solidFill>
                <a:latin typeface="Aparajita" pitchFamily="34" charset="0"/>
                <a:ea typeface="+mj-ea"/>
                <a:cs typeface="Aparajita" pitchFamily="34" charset="0"/>
              </a:rPr>
              <a:t>(</a:t>
            </a:r>
            <a:r>
              <a:rPr lang="fr-FR" sz="2400" dirty="0" err="1" smtClean="0">
                <a:solidFill>
                  <a:srgbClr val="0070C0"/>
                </a:solidFill>
                <a:latin typeface="Aparajita" pitchFamily="34" charset="0"/>
                <a:ea typeface="+mj-ea"/>
                <a:cs typeface="Aparajita" pitchFamily="34" charset="0"/>
              </a:rPr>
              <a:t>cf</a:t>
            </a:r>
            <a:r>
              <a:rPr lang="fr-FR" sz="2400" dirty="0" smtClean="0">
                <a:solidFill>
                  <a:srgbClr val="0070C0"/>
                </a:solidFill>
                <a:latin typeface="Aparajita" pitchFamily="34" charset="0"/>
                <a:ea typeface="+mj-ea"/>
                <a:cs typeface="Aparajita" pitchFamily="34" charset="0"/>
              </a:rPr>
              <a:t> : </a:t>
            </a:r>
            <a:r>
              <a:rPr lang="fr-FR" sz="2400" dirty="0" smtClean="0">
                <a:solidFill>
                  <a:srgbClr val="0070C0"/>
                </a:solidFill>
                <a:latin typeface="Aparajita" pitchFamily="34" charset="0"/>
                <a:cs typeface="Aparajita" pitchFamily="34" charset="0"/>
                <a:hlinkClick r:id="rId4"/>
              </a:rPr>
              <a:t>https://bonvalletstephane.com/</a:t>
            </a:r>
            <a:r>
              <a:rPr lang="fr-FR" sz="2400" dirty="0" smtClean="0">
                <a:solidFill>
                  <a:srgbClr val="0070C0"/>
                </a:solidFill>
                <a:latin typeface="Aparajita" pitchFamily="34" charset="0"/>
                <a:cs typeface="Aparajita" pitchFamily="34" charset="0"/>
              </a:rPr>
              <a:t>), </a:t>
            </a:r>
            <a:r>
              <a:rPr lang="fr-FR" sz="2400" dirty="0" err="1" smtClean="0">
                <a:solidFill>
                  <a:srgbClr val="0070C0"/>
                </a:solidFill>
                <a:latin typeface="Aparajita" pitchFamily="34" charset="0"/>
                <a:cs typeface="Aparajita" pitchFamily="34" charset="0"/>
              </a:rPr>
              <a:t>pédo</a:t>
            </a:r>
            <a:r>
              <a:rPr lang="fr-FR" sz="2400" dirty="0" smtClean="0">
                <a:solidFill>
                  <a:srgbClr val="0070C0"/>
                </a:solidFill>
                <a:latin typeface="Aparajita" pitchFamily="34" charset="0"/>
                <a:cs typeface="Aparajita" pitchFamily="34" charset="0"/>
              </a:rPr>
              <a:t>-psychologue, spécialiste </a:t>
            </a:r>
            <a:r>
              <a:rPr lang="fr-FR" sz="2400" smtClean="0">
                <a:solidFill>
                  <a:srgbClr val="0070C0"/>
                </a:solidFill>
                <a:latin typeface="Aparajita" pitchFamily="34" charset="0"/>
                <a:cs typeface="Aparajita" pitchFamily="34" charset="0"/>
              </a:rPr>
              <a:t>et </a:t>
            </a:r>
            <a:r>
              <a:rPr lang="fr-FR" sz="2400" smtClean="0">
                <a:solidFill>
                  <a:srgbClr val="0070C0"/>
                </a:solidFill>
                <a:latin typeface="Aparajita" pitchFamily="34" charset="0"/>
                <a:cs typeface="Aparajita" pitchFamily="34" charset="0"/>
              </a:rPr>
              <a:t>entrepreneur, </a:t>
            </a:r>
            <a:r>
              <a:rPr lang="fr-FR" sz="2400" dirty="0" smtClean="0">
                <a:solidFill>
                  <a:srgbClr val="0070C0"/>
                </a:solidFill>
                <a:latin typeface="Aparajita" pitchFamily="34" charset="0"/>
                <a:cs typeface="Aparajita" pitchFamily="34" charset="0"/>
              </a:rPr>
              <a:t>qui a accompagné les enfants autour de plusieurs ateliers </a:t>
            </a:r>
            <a:r>
              <a:rPr lang="fr-FR" sz="2400" dirty="0" err="1" smtClean="0">
                <a:solidFill>
                  <a:srgbClr val="0070C0"/>
                </a:solidFill>
                <a:latin typeface="Aparajita" pitchFamily="34" charset="0"/>
                <a:cs typeface="Aparajita" pitchFamily="34" charset="0"/>
              </a:rPr>
              <a:t>pédo</a:t>
            </a:r>
            <a:r>
              <a:rPr lang="fr-FR" sz="2400" dirty="0" smtClean="0">
                <a:solidFill>
                  <a:srgbClr val="0070C0"/>
                </a:solidFill>
                <a:latin typeface="Aparajita" pitchFamily="34" charset="0"/>
                <a:cs typeface="Aparajita" pitchFamily="34" charset="0"/>
              </a:rPr>
              <a:t>-psy, qui a présenté le « </a:t>
            </a:r>
            <a:r>
              <a:rPr lang="fr-FR" sz="2400" dirty="0" err="1" smtClean="0">
                <a:solidFill>
                  <a:srgbClr val="0070C0"/>
                </a:solidFill>
                <a:latin typeface="Aparajita" pitchFamily="34" charset="0"/>
                <a:cs typeface="Aparajita" pitchFamily="34" charset="0"/>
              </a:rPr>
              <a:t>rouladonf</a:t>
            </a:r>
            <a:r>
              <a:rPr lang="fr-FR" sz="2400" dirty="0" smtClean="0">
                <a:solidFill>
                  <a:srgbClr val="0070C0"/>
                </a:solidFill>
                <a:latin typeface="Aparajita" pitchFamily="34" charset="0"/>
                <a:cs typeface="Aparajita" pitchFamily="34" charset="0"/>
              </a:rPr>
              <a:t> » et a proposé une écoute et un accompagnement sans faille ;</a:t>
            </a:r>
          </a:p>
          <a:p>
            <a:pPr lvl="0">
              <a:spcBef>
                <a:spcPct val="0"/>
              </a:spcBef>
              <a:buFontTx/>
              <a:buChar char="-"/>
            </a:pPr>
            <a:r>
              <a:rPr kumimoji="0" lang="fr-FR" sz="2400" b="0" i="0" u="none" strike="noStrike" kern="1200" cap="none" spc="0" normalizeH="0" baseline="0" noProof="0" dirty="0" smtClean="0">
                <a:ln>
                  <a:noFill/>
                </a:ln>
                <a:solidFill>
                  <a:srgbClr val="0070C0"/>
                </a:solidFill>
                <a:effectLst/>
                <a:uLnTx/>
                <a:uFillTx/>
                <a:latin typeface="Aparajita" pitchFamily="34" charset="0"/>
                <a:ea typeface="+mj-ea"/>
                <a:cs typeface="Aparajita" pitchFamily="34" charset="0"/>
              </a:rPr>
              <a:t> Claire Marie </a:t>
            </a:r>
            <a:r>
              <a:rPr kumimoji="0" lang="fr-FR" sz="2400" b="0" i="0" u="none" strike="noStrike" kern="1200" cap="none" spc="0" normalizeH="0" baseline="0" noProof="0" dirty="0" err="1" smtClean="0">
                <a:ln>
                  <a:noFill/>
                </a:ln>
                <a:solidFill>
                  <a:srgbClr val="0070C0"/>
                </a:solidFill>
                <a:effectLst/>
                <a:uLnTx/>
                <a:uFillTx/>
                <a:latin typeface="Aparajita" pitchFamily="34" charset="0"/>
                <a:ea typeface="+mj-ea"/>
                <a:cs typeface="Aparajita" pitchFamily="34" charset="0"/>
              </a:rPr>
              <a:t>Gonnaud</a:t>
            </a:r>
            <a:r>
              <a:rPr kumimoji="0" lang="fr-FR" sz="2400" b="0" i="0" u="none" strike="noStrike" kern="1200" cap="none" spc="0" normalizeH="0" baseline="0" noProof="0" dirty="0" smtClean="0">
                <a:ln>
                  <a:noFill/>
                </a:ln>
                <a:solidFill>
                  <a:srgbClr val="0070C0"/>
                </a:solidFill>
                <a:effectLst/>
                <a:uLnTx/>
                <a:uFillTx/>
                <a:latin typeface="Aparajita" pitchFamily="34" charset="0"/>
                <a:ea typeface="+mj-ea"/>
                <a:cs typeface="Aparajita" pitchFamily="34" charset="0"/>
              </a:rPr>
              <a:t>, orthoprothésiste, qui a pu prodiguer conseils et orientations avisés aux parents ;</a:t>
            </a:r>
          </a:p>
          <a:p>
            <a:pPr lvl="0">
              <a:spcBef>
                <a:spcPct val="0"/>
              </a:spcBef>
              <a:buFontTx/>
              <a:buChar char="-"/>
            </a:pPr>
            <a:r>
              <a:rPr lang="fr-FR" sz="2400" dirty="0" smtClean="0">
                <a:solidFill>
                  <a:srgbClr val="0070C0"/>
                </a:solidFill>
                <a:latin typeface="Aparajita" pitchFamily="34" charset="0"/>
                <a:ea typeface="+mj-ea"/>
                <a:cs typeface="Aparajita" pitchFamily="34" charset="0"/>
              </a:rPr>
              <a:t> un prestataire de matériel médical.</a:t>
            </a:r>
            <a:endParaRPr kumimoji="0" lang="fr-FR" sz="2400" b="0" i="0" u="none" strike="noStrike" kern="1200" cap="none" spc="0" normalizeH="0" baseline="0" noProof="0" dirty="0">
              <a:ln>
                <a:noFill/>
              </a:ln>
              <a:solidFill>
                <a:srgbClr val="0070C0"/>
              </a:solidFill>
              <a:effectLst/>
              <a:uLnTx/>
              <a:uFillTx/>
              <a:latin typeface="Monotype Corsiva" pitchFamily="66" charset="0"/>
              <a:ea typeface="+mj-ea"/>
              <a:cs typeface="+mj-cs"/>
            </a:endParaRPr>
          </a:p>
        </p:txBody>
      </p:sp>
      <p:pic>
        <p:nvPicPr>
          <p:cNvPr id="16" name="Picture 2" descr="E:\asso SED1+v2\logos\étiquerojet 2te 2020.jpg"/>
          <p:cNvPicPr>
            <a:picLocks noChangeAspect="1" noChangeArrowheads="1"/>
          </p:cNvPicPr>
          <p:nvPr/>
        </p:nvPicPr>
        <p:blipFill>
          <a:blip r:embed="rId5"/>
          <a:srcRect/>
          <a:stretch>
            <a:fillRect/>
          </a:stretch>
        </p:blipFill>
        <p:spPr bwMode="auto">
          <a:xfrm>
            <a:off x="7215206" y="5572140"/>
            <a:ext cx="1071546" cy="107154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71472" y="214290"/>
            <a:ext cx="8072494" cy="523220"/>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a:t>
            </a:r>
            <a:endParaRPr lang="fr-FR" b="1" dirty="0">
              <a:solidFill>
                <a:srgbClr val="0070C0"/>
              </a:solidFill>
              <a:latin typeface="Adobe Garamond Pro" pitchFamily="18" charset="0"/>
            </a:endParaRPr>
          </a:p>
        </p:txBody>
      </p:sp>
      <p:sp>
        <p:nvSpPr>
          <p:cNvPr id="7" name="Rectangle 6"/>
          <p:cNvSpPr/>
          <p:nvPr/>
        </p:nvSpPr>
        <p:spPr>
          <a:xfrm>
            <a:off x="285720" y="428604"/>
            <a:ext cx="8572560" cy="523220"/>
          </a:xfrm>
          <a:prstGeom prst="rect">
            <a:avLst/>
          </a:prstGeom>
        </p:spPr>
        <p:txBody>
          <a:bodyPr wrap="square">
            <a:spAutoFit/>
          </a:bodyPr>
          <a:lstStyle/>
          <a:p>
            <a:pPr lvl="0">
              <a:spcBef>
                <a:spcPct val="0"/>
              </a:spcBef>
              <a:defRPr/>
            </a:pPr>
            <a:r>
              <a:rPr lang="fr-FR" sz="2800" b="1" dirty="0" smtClean="0">
                <a:solidFill>
                  <a:srgbClr val="FF0000"/>
                </a:solidFill>
                <a:latin typeface="Adobe Garamond Pro" pitchFamily="18" charset="0"/>
              </a:rPr>
              <a:t>               </a:t>
            </a:r>
            <a:endParaRPr lang="fr-FR" b="1" dirty="0">
              <a:solidFill>
                <a:srgbClr val="0070C0"/>
              </a:solidFill>
              <a:latin typeface="Adobe Garamond Pro" pitchFamily="18" charset="0"/>
            </a:endParaRPr>
          </a:p>
        </p:txBody>
      </p:sp>
      <p:sp>
        <p:nvSpPr>
          <p:cNvPr id="8" name="Espace réservé de la date 7"/>
          <p:cNvSpPr>
            <a:spLocks noGrp="1"/>
          </p:cNvSpPr>
          <p:nvPr>
            <p:ph type="dt" sz="half" idx="10"/>
          </p:nvPr>
        </p:nvSpPr>
        <p:spPr/>
        <p:txBody>
          <a:bodyPr/>
          <a:lstStyle/>
          <a:p>
            <a:r>
              <a:rPr lang="fr-FR" smtClean="0"/>
              <a:t>02/10/2019</a:t>
            </a:r>
            <a:endParaRPr lang="fr-FR"/>
          </a:p>
        </p:txBody>
      </p:sp>
      <p:sp>
        <p:nvSpPr>
          <p:cNvPr id="9" name="Espace réservé du numéro de diapositive 8"/>
          <p:cNvSpPr>
            <a:spLocks noGrp="1"/>
          </p:cNvSpPr>
          <p:nvPr>
            <p:ph type="sldNum" sz="quarter" idx="12"/>
          </p:nvPr>
        </p:nvSpPr>
        <p:spPr/>
        <p:txBody>
          <a:bodyPr/>
          <a:lstStyle/>
          <a:p>
            <a:fld id="{6C26713A-1768-44B6-A9B9-D9A608E325BE}" type="slidenum">
              <a:rPr lang="fr-FR" smtClean="0"/>
              <a:pPr/>
              <a:t>14</a:t>
            </a:fld>
            <a:endParaRPr lang="fr-FR"/>
          </a:p>
        </p:txBody>
      </p:sp>
      <p:sp>
        <p:nvSpPr>
          <p:cNvPr id="10" name="Rectangle 9"/>
          <p:cNvSpPr/>
          <p:nvPr/>
        </p:nvSpPr>
        <p:spPr>
          <a:xfrm>
            <a:off x="142844" y="1357298"/>
            <a:ext cx="7929618" cy="646331"/>
          </a:xfrm>
          <a:prstGeom prst="rect">
            <a:avLst/>
          </a:prstGeom>
        </p:spPr>
        <p:txBody>
          <a:bodyPr wrap="square">
            <a:spAutoFit/>
          </a:bodyPr>
          <a:lstStyle/>
          <a:p>
            <a:pPr lvl="0">
              <a:spcBef>
                <a:spcPct val="0"/>
              </a:spcBef>
              <a:defRPr/>
            </a:pPr>
            <a:r>
              <a:rPr lang="fr-FR" dirty="0" smtClean="0">
                <a:solidFill>
                  <a:srgbClr val="0070C0"/>
                </a:solidFill>
                <a:latin typeface="Monotype Corsiva" pitchFamily="66" charset="0"/>
              </a:rPr>
              <a:t>	</a:t>
            </a:r>
          </a:p>
          <a:p>
            <a:pPr lvl="0">
              <a:spcBef>
                <a:spcPct val="0"/>
              </a:spcBef>
              <a:defRPr/>
            </a:pPr>
            <a:r>
              <a:rPr lang="fr-FR" dirty="0" smtClean="0">
                <a:solidFill>
                  <a:srgbClr val="0070C0"/>
                </a:solidFill>
                <a:latin typeface="Monotype Corsiva" pitchFamily="66" charset="0"/>
              </a:rPr>
              <a:t>	</a:t>
            </a:r>
          </a:p>
        </p:txBody>
      </p:sp>
      <p:sp>
        <p:nvSpPr>
          <p:cNvPr id="11" name="Flèche droite 10"/>
          <p:cNvSpPr/>
          <p:nvPr/>
        </p:nvSpPr>
        <p:spPr>
          <a:xfrm>
            <a:off x="-32" y="71414"/>
            <a:ext cx="4429156" cy="1000132"/>
          </a:xfrm>
          <a:prstGeom prst="rightArrow">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600" b="1" dirty="0" smtClean="0">
              <a:solidFill>
                <a:srgbClr val="0070C0"/>
              </a:solidFill>
              <a:latin typeface="Monotype Corsiva" pitchFamily="66" charset="0"/>
            </a:endParaRPr>
          </a:p>
          <a:p>
            <a:pPr lvl="0" algn="ctr"/>
            <a:r>
              <a:rPr lang="fr-FR" sz="3200" b="1" dirty="0" smtClean="0">
                <a:solidFill>
                  <a:schemeClr val="bg1"/>
                </a:solidFill>
                <a:latin typeface="Monotype Corsiva" pitchFamily="66" charset="0"/>
              </a:rPr>
              <a:t>Planning des activités </a:t>
            </a:r>
          </a:p>
          <a:p>
            <a:pPr algn="ctr"/>
            <a:endParaRPr lang="fr-FR" dirty="0"/>
          </a:p>
        </p:txBody>
      </p:sp>
      <p:graphicFrame>
        <p:nvGraphicFramePr>
          <p:cNvPr id="16" name="Tableau 15"/>
          <p:cNvGraphicFramePr>
            <a:graphicFrameLocks noGrp="1"/>
          </p:cNvGraphicFramePr>
          <p:nvPr/>
        </p:nvGraphicFramePr>
        <p:xfrm>
          <a:off x="214281" y="1397000"/>
          <a:ext cx="8715437" cy="5105400"/>
        </p:xfrm>
        <a:graphic>
          <a:graphicData uri="http://schemas.openxmlformats.org/drawingml/2006/table">
            <a:tbl>
              <a:tblPr firstRow="1" bandRow="1">
                <a:tableStyleId>{69CF1AB2-1976-4502-BF36-3FF5EA218861}</a:tableStyleId>
              </a:tblPr>
              <a:tblGrid>
                <a:gridCol w="1199411"/>
                <a:gridCol w="2947451"/>
                <a:gridCol w="4568575"/>
              </a:tblGrid>
              <a:tr h="960430">
                <a:tc>
                  <a:txBody>
                    <a:bodyPr/>
                    <a:lstStyle/>
                    <a:p>
                      <a:r>
                        <a:rPr lang="fr-FR" sz="1900" b="1" dirty="0" smtClean="0">
                          <a:latin typeface="Aparajita" pitchFamily="34" charset="0"/>
                          <a:cs typeface="Aparajita" pitchFamily="34" charset="0"/>
                        </a:rPr>
                        <a:t>LUNDI</a:t>
                      </a:r>
                      <a:endParaRPr lang="fr-FR" sz="1900" b="1" dirty="0">
                        <a:latin typeface="Aparajita" pitchFamily="34" charset="0"/>
                        <a:cs typeface="Aparajita" pitchFamily="34" charset="0"/>
                      </a:endParaRPr>
                    </a:p>
                  </a:txBody>
                  <a:tcPr/>
                </a:tc>
                <a:tc>
                  <a:txBody>
                    <a:bodyPr/>
                    <a:lstStyle/>
                    <a:p>
                      <a:r>
                        <a:rPr lang="fr-FR" sz="1900" dirty="0" smtClean="0">
                          <a:latin typeface="Aparajita" pitchFamily="34" charset="0"/>
                          <a:cs typeface="Aparajita" pitchFamily="34" charset="0"/>
                        </a:rPr>
                        <a:t>9H30 -11H30</a:t>
                      </a:r>
                    </a:p>
                    <a:p>
                      <a:r>
                        <a:rPr lang="fr-FR" sz="1900" b="0" dirty="0" smtClean="0">
                          <a:latin typeface="Aparajita" pitchFamily="34" charset="0"/>
                          <a:cs typeface="Aparajita" pitchFamily="34" charset="0"/>
                        </a:rPr>
                        <a:t>- Atelier Stéphane </a:t>
                      </a:r>
                      <a:r>
                        <a:rPr lang="fr-FR" sz="1900" b="0" dirty="0" err="1" smtClean="0">
                          <a:latin typeface="Aparajita" pitchFamily="34" charset="0"/>
                          <a:cs typeface="Aparajita" pitchFamily="34" charset="0"/>
                        </a:rPr>
                        <a:t>Bonvallet</a:t>
                      </a:r>
                      <a:endParaRPr lang="fr-FR" sz="1900" b="0" dirty="0" smtClean="0">
                        <a:latin typeface="Aparajita" pitchFamily="34" charset="0"/>
                        <a:cs typeface="Aparajita" pitchFamily="34" charset="0"/>
                      </a:endParaRPr>
                    </a:p>
                    <a:p>
                      <a:r>
                        <a:rPr lang="fr-FR" sz="1900" b="0" dirty="0" smtClean="0">
                          <a:latin typeface="Aparajita" pitchFamily="34" charset="0"/>
                          <a:cs typeface="Aparajita" pitchFamily="34" charset="0"/>
                        </a:rPr>
                        <a:t>(écoute / groupe 1)</a:t>
                      </a:r>
                    </a:p>
                    <a:p>
                      <a:pPr>
                        <a:buFontTx/>
                        <a:buChar char="-"/>
                      </a:pPr>
                      <a:r>
                        <a:rPr lang="fr-FR" sz="1900" b="0" dirty="0" smtClean="0">
                          <a:latin typeface="Aparajita" pitchFamily="34" charset="0"/>
                          <a:cs typeface="Aparajita" pitchFamily="34" charset="0"/>
                        </a:rPr>
                        <a:t> Atelier</a:t>
                      </a:r>
                      <a:r>
                        <a:rPr lang="fr-FR" sz="1900" b="0" baseline="0" dirty="0" smtClean="0">
                          <a:latin typeface="Aparajita" pitchFamily="34" charset="0"/>
                          <a:cs typeface="Aparajita" pitchFamily="34" charset="0"/>
                        </a:rPr>
                        <a:t> loisirs créatifs, </a:t>
                      </a:r>
                      <a:r>
                        <a:rPr lang="fr-FR" sz="1900" b="0" baseline="0" dirty="0" err="1" smtClean="0">
                          <a:latin typeface="Aparajita" pitchFamily="34" charset="0"/>
                          <a:cs typeface="Aparajita" pitchFamily="34" charset="0"/>
                        </a:rPr>
                        <a:t>paracorde</a:t>
                      </a:r>
                      <a:r>
                        <a:rPr lang="fr-FR" sz="1900" b="0" baseline="0" dirty="0" smtClean="0">
                          <a:latin typeface="Aparajita" pitchFamily="34" charset="0"/>
                          <a:cs typeface="Aparajita" pitchFamily="34" charset="0"/>
                        </a:rPr>
                        <a:t>, tricot…</a:t>
                      </a:r>
                    </a:p>
                    <a:p>
                      <a:pPr>
                        <a:buFontTx/>
                        <a:buChar char="-"/>
                      </a:pPr>
                      <a:r>
                        <a:rPr lang="fr-FR" sz="1900" b="0" baseline="0" dirty="0" smtClean="0">
                          <a:latin typeface="Aparajita" pitchFamily="34" charset="0"/>
                          <a:cs typeface="Aparajita" pitchFamily="34" charset="0"/>
                        </a:rPr>
                        <a:t> Atelier découverte faune et flore dans la forêt en proximité du village vacances</a:t>
                      </a:r>
                      <a:endParaRPr lang="fr-FR" sz="1900" b="0" dirty="0">
                        <a:latin typeface="Aparajita" pitchFamily="34" charset="0"/>
                        <a:cs typeface="Aparajita" pitchFamily="34" charset="0"/>
                      </a:endParaRPr>
                    </a:p>
                  </a:txBody>
                  <a:tcPr/>
                </a:tc>
                <a:tc>
                  <a:txBody>
                    <a:bodyPr/>
                    <a:lstStyle/>
                    <a:p>
                      <a:r>
                        <a:rPr lang="fr-FR" sz="1900" dirty="0" smtClean="0">
                          <a:latin typeface="Aparajita" pitchFamily="34" charset="0"/>
                          <a:cs typeface="Aparajita" pitchFamily="34" charset="0"/>
                        </a:rPr>
                        <a:t>13h30 – 17h30 : </a:t>
                      </a:r>
                      <a:r>
                        <a:rPr lang="fr-FR" sz="1900" b="0" dirty="0" smtClean="0">
                          <a:latin typeface="Aparajita" pitchFamily="34" charset="0"/>
                          <a:cs typeface="Aparajita" pitchFamily="34" charset="0"/>
                        </a:rPr>
                        <a:t>Visite des Bisons (enfants)</a:t>
                      </a:r>
                    </a:p>
                    <a:p>
                      <a:r>
                        <a:rPr lang="fr-FR" sz="1900" dirty="0" smtClean="0">
                          <a:latin typeface="Aparajita" pitchFamily="34" charset="0"/>
                          <a:cs typeface="Aparajita" pitchFamily="34" charset="0"/>
                        </a:rPr>
                        <a:t>15h00</a:t>
                      </a:r>
                      <a:r>
                        <a:rPr lang="fr-FR" sz="1900" baseline="0" dirty="0" smtClean="0">
                          <a:latin typeface="Aparajita" pitchFamily="34" charset="0"/>
                          <a:cs typeface="Aparajita" pitchFamily="34" charset="0"/>
                        </a:rPr>
                        <a:t> – 17h00 : </a:t>
                      </a:r>
                      <a:r>
                        <a:rPr lang="fr-FR" sz="1900" b="0" baseline="0" dirty="0" smtClean="0">
                          <a:latin typeface="Aparajita" pitchFamily="34" charset="0"/>
                          <a:cs typeface="Aparajita" pitchFamily="34" charset="0"/>
                        </a:rPr>
                        <a:t>Formation dossier MDPH (parents)</a:t>
                      </a:r>
                    </a:p>
                    <a:p>
                      <a:r>
                        <a:rPr lang="fr-FR" sz="1900" b="1" dirty="0" smtClean="0">
                          <a:latin typeface="Aparajita" pitchFamily="34" charset="0"/>
                          <a:cs typeface="Aparajita" pitchFamily="34" charset="0"/>
                        </a:rPr>
                        <a:t>17h30 – 18h30 : </a:t>
                      </a:r>
                      <a:r>
                        <a:rPr lang="fr-FR" sz="1900" b="0" dirty="0" smtClean="0">
                          <a:latin typeface="Aparajita" pitchFamily="34" charset="0"/>
                          <a:cs typeface="Aparajita" pitchFamily="34" charset="0"/>
                        </a:rPr>
                        <a:t>temps d’échange collectif</a:t>
                      </a:r>
                      <a:endParaRPr lang="fr-FR" sz="1900" b="0" dirty="0">
                        <a:latin typeface="Aparajita" pitchFamily="34" charset="0"/>
                        <a:cs typeface="Aparajita" pitchFamily="34" charset="0"/>
                      </a:endParaRPr>
                    </a:p>
                  </a:txBody>
                  <a:tcPr/>
                </a:tc>
              </a:tr>
              <a:tr h="1168802">
                <a:tc>
                  <a:txBody>
                    <a:bodyPr/>
                    <a:lstStyle/>
                    <a:p>
                      <a:r>
                        <a:rPr lang="fr-FR" sz="1900" b="1" dirty="0" smtClean="0">
                          <a:latin typeface="Aparajita" pitchFamily="34" charset="0"/>
                          <a:cs typeface="Aparajita" pitchFamily="34" charset="0"/>
                        </a:rPr>
                        <a:t>MARDI</a:t>
                      </a:r>
                      <a:endParaRPr lang="fr-FR" sz="1900" b="1" dirty="0">
                        <a:latin typeface="Aparajita" pitchFamily="34" charset="0"/>
                        <a:cs typeface="Aparajita" pitchFamily="34" charset="0"/>
                      </a:endParaRPr>
                    </a:p>
                  </a:txBody>
                  <a:tcPr/>
                </a:tc>
                <a:tc>
                  <a:txBody>
                    <a:bodyPr/>
                    <a:lstStyle/>
                    <a:p>
                      <a:r>
                        <a:rPr lang="fr-FR" sz="1900" b="1" dirty="0" smtClean="0">
                          <a:latin typeface="Aparajita" pitchFamily="34" charset="0"/>
                          <a:cs typeface="Aparajita" pitchFamily="34" charset="0"/>
                        </a:rPr>
                        <a:t>10h00 – 12h00</a:t>
                      </a:r>
                    </a:p>
                    <a:p>
                      <a:pPr>
                        <a:buFontTx/>
                        <a:buChar char="-"/>
                      </a:pPr>
                      <a:r>
                        <a:rPr lang="fr-FR" sz="1900" dirty="0" smtClean="0">
                          <a:latin typeface="Aparajita" pitchFamily="34" charset="0"/>
                          <a:cs typeface="Aparajita" pitchFamily="34" charset="0"/>
                        </a:rPr>
                        <a:t>Equitation enfants (groupe 1- petits) et accompagnants ;</a:t>
                      </a:r>
                    </a:p>
                    <a:p>
                      <a:pPr>
                        <a:buFontTx/>
                        <a:buChar char="-"/>
                      </a:pPr>
                      <a:r>
                        <a:rPr lang="fr-FR" sz="1900" dirty="0" smtClean="0">
                          <a:latin typeface="Aparajita" pitchFamily="34" charset="0"/>
                          <a:cs typeface="Aparajita" pitchFamily="34" charset="0"/>
                        </a:rPr>
                        <a:t> Atelier cuisine / nutrition (groupe 2)</a:t>
                      </a:r>
                    </a:p>
                    <a:p>
                      <a:pPr>
                        <a:buFontTx/>
                        <a:buChar char="-"/>
                      </a:pPr>
                      <a:r>
                        <a:rPr lang="fr-FR" sz="1900" dirty="0" smtClean="0">
                          <a:latin typeface="Aparajita" pitchFamily="34" charset="0"/>
                          <a:cs typeface="Aparajita" pitchFamily="34" charset="0"/>
                        </a:rPr>
                        <a:t> </a:t>
                      </a:r>
                      <a:r>
                        <a:rPr lang="fr-FR" sz="1900" baseline="0" dirty="0" smtClean="0">
                          <a:latin typeface="Aparajita" pitchFamily="34" charset="0"/>
                          <a:cs typeface="Aparajita" pitchFamily="34" charset="0"/>
                        </a:rPr>
                        <a:t>Atelier avec Stéphane </a:t>
                      </a:r>
                      <a:r>
                        <a:rPr lang="fr-FR" sz="1900" baseline="0" dirty="0" err="1" smtClean="0">
                          <a:latin typeface="Aparajita" pitchFamily="34" charset="0"/>
                          <a:cs typeface="Aparajita" pitchFamily="34" charset="0"/>
                        </a:rPr>
                        <a:t>Bonvallet</a:t>
                      </a:r>
                      <a:r>
                        <a:rPr lang="fr-FR" sz="1900" baseline="0" dirty="0" smtClean="0">
                          <a:latin typeface="Aparajita" pitchFamily="34" charset="0"/>
                          <a:cs typeface="Aparajita" pitchFamily="34" charset="0"/>
                        </a:rPr>
                        <a:t> (groupe 3)</a:t>
                      </a:r>
                    </a:p>
                    <a:p>
                      <a:pPr marL="0" marR="0" indent="0" algn="l" defTabSz="914400" rtl="0" eaLnBrk="1" fontAlgn="auto" latinLnBrk="0" hangingPunct="1">
                        <a:lnSpc>
                          <a:spcPct val="100000"/>
                        </a:lnSpc>
                        <a:spcBef>
                          <a:spcPts val="0"/>
                        </a:spcBef>
                        <a:spcAft>
                          <a:spcPts val="0"/>
                        </a:spcAft>
                        <a:buClrTx/>
                        <a:buSzTx/>
                        <a:buFontTx/>
                        <a:buChar char="-"/>
                        <a:tabLst/>
                        <a:defRPr/>
                      </a:pPr>
                      <a:r>
                        <a:rPr lang="fr-FR" sz="1900" baseline="0" dirty="0" smtClean="0">
                          <a:latin typeface="Aparajita" pitchFamily="34" charset="0"/>
                          <a:cs typeface="Aparajita" pitchFamily="34" charset="0"/>
                        </a:rPr>
                        <a:t> </a:t>
                      </a:r>
                      <a:r>
                        <a:rPr lang="fr-FR" sz="1900" b="0" dirty="0" smtClean="0">
                          <a:latin typeface="Aparajita" pitchFamily="34" charset="0"/>
                          <a:cs typeface="Aparajita" pitchFamily="34" charset="0"/>
                        </a:rPr>
                        <a:t> Présentation matériel médical</a:t>
                      </a:r>
                      <a:endParaRPr lang="fr-FR" sz="1900" dirty="0">
                        <a:latin typeface="Aparajita" pitchFamily="34" charset="0"/>
                        <a:cs typeface="Aparajita" pitchFamily="34" charset="0"/>
                      </a:endParaRPr>
                    </a:p>
                  </a:txBody>
                  <a:tcPr/>
                </a:tc>
                <a:tc>
                  <a:txBody>
                    <a:bodyPr/>
                    <a:lstStyle/>
                    <a:p>
                      <a:r>
                        <a:rPr lang="fr-FR" sz="1900" b="1" dirty="0" smtClean="0">
                          <a:latin typeface="Aparajita" pitchFamily="34" charset="0"/>
                          <a:cs typeface="Aparajita" pitchFamily="34" charset="0"/>
                        </a:rPr>
                        <a:t>14h00 – 17h00 : </a:t>
                      </a:r>
                    </a:p>
                    <a:p>
                      <a:pPr>
                        <a:buFontTx/>
                        <a:buChar char="-"/>
                      </a:pPr>
                      <a:r>
                        <a:rPr lang="fr-FR" sz="1900" dirty="0" smtClean="0">
                          <a:latin typeface="Aparajita" pitchFamily="34" charset="0"/>
                          <a:cs typeface="Aparajita" pitchFamily="34" charset="0"/>
                        </a:rPr>
                        <a:t>Equitation pour les groupes 2 et 3</a:t>
                      </a:r>
                    </a:p>
                    <a:p>
                      <a:pPr>
                        <a:buFontTx/>
                        <a:buChar char="-"/>
                      </a:pPr>
                      <a:r>
                        <a:rPr lang="fr-FR" sz="1900" baseline="0" dirty="0" smtClean="0">
                          <a:latin typeface="Aparajita" pitchFamily="34" charset="0"/>
                          <a:cs typeface="Aparajita" pitchFamily="34" charset="0"/>
                        </a:rPr>
                        <a:t> Atelier cuisine/nutrition pour les groupes 1 et 3</a:t>
                      </a:r>
                    </a:p>
                    <a:p>
                      <a:pPr>
                        <a:buFontTx/>
                        <a:buChar char="-"/>
                      </a:pPr>
                      <a:r>
                        <a:rPr lang="fr-FR" sz="1900" baseline="0" dirty="0" smtClean="0">
                          <a:latin typeface="Aparajita" pitchFamily="34" charset="0"/>
                          <a:cs typeface="Aparajita" pitchFamily="34" charset="0"/>
                        </a:rPr>
                        <a:t> Atelier créatif, halloween </a:t>
                      </a:r>
                      <a:r>
                        <a:rPr lang="fr-FR" sz="1900" baseline="0" dirty="0" err="1" smtClean="0">
                          <a:latin typeface="Aparajita" pitchFamily="34" charset="0"/>
                          <a:cs typeface="Aparajita" pitchFamily="34" charset="0"/>
                        </a:rPr>
                        <a:t>etc</a:t>
                      </a:r>
                      <a:r>
                        <a:rPr lang="fr-FR" sz="1900" baseline="0" dirty="0" smtClean="0">
                          <a:latin typeface="Aparajita" pitchFamily="34" charset="0"/>
                          <a:cs typeface="Aparajita" pitchFamily="34" charset="0"/>
                        </a:rPr>
                        <a:t> ou repos pour le groupe non occupé</a:t>
                      </a:r>
                    </a:p>
                    <a:p>
                      <a:pPr>
                        <a:buFontTx/>
                        <a:buNone/>
                      </a:pPr>
                      <a:r>
                        <a:rPr lang="fr-FR" sz="1900" b="1" baseline="0" dirty="0" smtClean="0">
                          <a:latin typeface="Aparajita" pitchFamily="34" charset="0"/>
                          <a:cs typeface="Aparajita" pitchFamily="34" charset="0"/>
                        </a:rPr>
                        <a:t>17h00</a:t>
                      </a:r>
                      <a:r>
                        <a:rPr lang="fr-FR" sz="1900" baseline="0" dirty="0" smtClean="0">
                          <a:latin typeface="Aparajita" pitchFamily="34" charset="0"/>
                          <a:cs typeface="Aparajita" pitchFamily="34" charset="0"/>
                        </a:rPr>
                        <a:t> :  GOUTER pour tous : dégustation des réalisations, explications aux parents des livrets…</a:t>
                      </a:r>
                    </a:p>
                    <a:p>
                      <a:pPr marL="0" marR="0" indent="0" algn="l" defTabSz="914400" rtl="0" eaLnBrk="1" fontAlgn="auto" latinLnBrk="0" hangingPunct="1">
                        <a:lnSpc>
                          <a:spcPct val="100000"/>
                        </a:lnSpc>
                        <a:spcBef>
                          <a:spcPts val="0"/>
                        </a:spcBef>
                        <a:spcAft>
                          <a:spcPts val="0"/>
                        </a:spcAft>
                        <a:buClrTx/>
                        <a:buSzTx/>
                        <a:buFontTx/>
                        <a:buNone/>
                        <a:tabLst/>
                        <a:defRPr/>
                      </a:pPr>
                      <a:r>
                        <a:rPr lang="fr-FR" sz="1900" b="1" baseline="0" dirty="0" smtClean="0">
                          <a:latin typeface="Aparajita" pitchFamily="34" charset="0"/>
                          <a:cs typeface="Aparajita" pitchFamily="34" charset="0"/>
                        </a:rPr>
                        <a:t>17h45 - 19h00 : </a:t>
                      </a:r>
                      <a:r>
                        <a:rPr lang="fr-FR" sz="1900" b="0" baseline="0" dirty="0" smtClean="0">
                          <a:latin typeface="Aparajita" pitchFamily="34" charset="0"/>
                          <a:cs typeface="Aparajita" pitchFamily="34" charset="0"/>
                        </a:rPr>
                        <a:t>Présentation du </a:t>
                      </a:r>
                      <a:r>
                        <a:rPr lang="fr-FR" sz="1900" b="0" baseline="0" dirty="0" err="1" smtClean="0">
                          <a:latin typeface="Aparajita" pitchFamily="34" charset="0"/>
                          <a:cs typeface="Aparajita" pitchFamily="34" charset="0"/>
                        </a:rPr>
                        <a:t>Rouladonf</a:t>
                      </a:r>
                      <a:r>
                        <a:rPr lang="fr-FR" sz="1900" b="0" baseline="0" dirty="0" smtClean="0">
                          <a:latin typeface="Aparajita" pitchFamily="34" charset="0"/>
                          <a:cs typeface="Aparajita" pitchFamily="34" charset="0"/>
                        </a:rPr>
                        <a:t> par Stéphane et du matériel par </a:t>
                      </a:r>
                      <a:r>
                        <a:rPr lang="fr-FR" sz="1900" b="0" baseline="0" dirty="0" err="1" smtClean="0">
                          <a:latin typeface="Aparajita" pitchFamily="34" charset="0"/>
                          <a:cs typeface="Aparajita" pitchFamily="34" charset="0"/>
                        </a:rPr>
                        <a:t>JJacques</a:t>
                      </a:r>
                      <a:endParaRPr lang="fr-FR" sz="1900" dirty="0">
                        <a:latin typeface="Aparajita" pitchFamily="34" charset="0"/>
                        <a:cs typeface="Aparajita" pitchFamily="34" charset="0"/>
                      </a:endParaRPr>
                    </a:p>
                  </a:txBody>
                  <a:tcPr/>
                </a:tc>
              </a:tr>
            </a:tbl>
          </a:graphicData>
        </a:graphic>
      </p:graphicFrame>
      <p:pic>
        <p:nvPicPr>
          <p:cNvPr id="17" name="Picture 2" descr="E:\asso SED1+v2\logos\étiquerojet 2te 2020.jpg"/>
          <p:cNvPicPr>
            <a:picLocks noChangeAspect="1" noChangeArrowheads="1"/>
          </p:cNvPicPr>
          <p:nvPr/>
        </p:nvPicPr>
        <p:blipFill>
          <a:blip r:embed="rId4" cstate="print"/>
          <a:srcRect/>
          <a:stretch>
            <a:fillRect/>
          </a:stretch>
        </p:blipFill>
        <p:spPr bwMode="auto">
          <a:xfrm>
            <a:off x="8429644" y="6143644"/>
            <a:ext cx="714356" cy="71435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15</a:t>
            </a:fld>
            <a:endParaRPr lang="fr-FR"/>
          </a:p>
        </p:txBody>
      </p:sp>
      <p:graphicFrame>
        <p:nvGraphicFramePr>
          <p:cNvPr id="4" name="Tableau 3"/>
          <p:cNvGraphicFramePr>
            <a:graphicFrameLocks noGrp="1"/>
          </p:cNvGraphicFramePr>
          <p:nvPr/>
        </p:nvGraphicFramePr>
        <p:xfrm>
          <a:off x="214282" y="1142984"/>
          <a:ext cx="8826031" cy="5615239"/>
        </p:xfrm>
        <a:graphic>
          <a:graphicData uri="http://schemas.openxmlformats.org/drawingml/2006/table">
            <a:tbl>
              <a:tblPr firstRow="1" bandRow="1">
                <a:tableStyleId>{69CF1AB2-1976-4502-BF36-3FF5EA218861}</a:tableStyleId>
              </a:tblPr>
              <a:tblGrid>
                <a:gridCol w="1310005"/>
                <a:gridCol w="2947451"/>
                <a:gridCol w="4568575"/>
              </a:tblGrid>
              <a:tr h="2582967">
                <a:tc>
                  <a:txBody>
                    <a:bodyPr/>
                    <a:lstStyle/>
                    <a:p>
                      <a:r>
                        <a:rPr lang="fr-FR" sz="1900" b="1" dirty="0" smtClean="0">
                          <a:latin typeface="Aparajita" pitchFamily="34" charset="0"/>
                          <a:cs typeface="Aparajita" pitchFamily="34" charset="0"/>
                        </a:rPr>
                        <a:t>MERCREDI</a:t>
                      </a:r>
                      <a:endParaRPr lang="fr-FR" sz="1900" b="1" dirty="0">
                        <a:latin typeface="Aparajita" pitchFamily="34" charset="0"/>
                        <a:cs typeface="Aparajita" pitchFamily="34" charset="0"/>
                      </a:endParaRPr>
                    </a:p>
                  </a:txBody>
                  <a:tcPr/>
                </a:tc>
                <a:tc>
                  <a:txBody>
                    <a:bodyPr/>
                    <a:lstStyle/>
                    <a:p>
                      <a:r>
                        <a:rPr lang="fr-FR" sz="1900" dirty="0" smtClean="0">
                          <a:latin typeface="Aparajita" pitchFamily="34" charset="0"/>
                          <a:cs typeface="Aparajita" pitchFamily="34" charset="0"/>
                        </a:rPr>
                        <a:t>10h00 – 12h00 : </a:t>
                      </a:r>
                    </a:p>
                    <a:p>
                      <a:pPr>
                        <a:buFontTx/>
                        <a:buChar char="-"/>
                      </a:pPr>
                      <a:r>
                        <a:rPr lang="fr-FR" sz="1900" dirty="0" smtClean="0">
                          <a:latin typeface="Aparajita" pitchFamily="34" charset="0"/>
                          <a:cs typeface="Aparajita" pitchFamily="34" charset="0"/>
                        </a:rPr>
                        <a:t> </a:t>
                      </a:r>
                      <a:r>
                        <a:rPr lang="fr-FR" sz="1900" b="0" dirty="0" smtClean="0">
                          <a:latin typeface="Aparajita" pitchFamily="34" charset="0"/>
                          <a:cs typeface="Aparajita" pitchFamily="34" charset="0"/>
                        </a:rPr>
                        <a:t>Atelier avec Stéphane </a:t>
                      </a:r>
                      <a:r>
                        <a:rPr lang="fr-FR" sz="1900" b="0" dirty="0" err="1" smtClean="0">
                          <a:latin typeface="Aparajita" pitchFamily="34" charset="0"/>
                          <a:cs typeface="Aparajita" pitchFamily="34" charset="0"/>
                        </a:rPr>
                        <a:t>Bonvallet</a:t>
                      </a:r>
                      <a:r>
                        <a:rPr lang="fr-FR" sz="1900" b="0" dirty="0" smtClean="0">
                          <a:latin typeface="Aparajita" pitchFamily="34" charset="0"/>
                          <a:cs typeface="Aparajita" pitchFamily="34" charset="0"/>
                        </a:rPr>
                        <a:t> (groupe 2)</a:t>
                      </a:r>
                    </a:p>
                    <a:p>
                      <a:pPr>
                        <a:buFontTx/>
                        <a:buChar char="-"/>
                      </a:pPr>
                      <a:r>
                        <a:rPr lang="fr-FR" sz="1900" b="0" dirty="0" smtClean="0">
                          <a:latin typeface="Aparajita" pitchFamily="34" charset="0"/>
                          <a:cs typeface="Aparajita" pitchFamily="34" charset="0"/>
                        </a:rPr>
                        <a:t> Présentation matériel médical</a:t>
                      </a:r>
                    </a:p>
                    <a:p>
                      <a:pPr>
                        <a:buFontTx/>
                        <a:buChar char="-"/>
                      </a:pPr>
                      <a:r>
                        <a:rPr lang="fr-FR" sz="1900" b="0" baseline="0" dirty="0" smtClean="0">
                          <a:latin typeface="Aparajita" pitchFamily="34" charset="0"/>
                          <a:cs typeface="Aparajita" pitchFamily="34" charset="0"/>
                        </a:rPr>
                        <a:t> Activité nature</a:t>
                      </a:r>
                    </a:p>
                    <a:p>
                      <a:pPr>
                        <a:buFontTx/>
                        <a:buChar char="-"/>
                      </a:pPr>
                      <a:r>
                        <a:rPr lang="fr-FR" sz="1900" b="0" baseline="0" dirty="0" smtClean="0">
                          <a:latin typeface="Aparajita" pitchFamily="34" charset="0"/>
                          <a:cs typeface="Aparajita" pitchFamily="34" charset="0"/>
                        </a:rPr>
                        <a:t> Détente</a:t>
                      </a:r>
                      <a:endParaRPr lang="fr-FR" sz="1900" b="0" dirty="0" smtClean="0">
                        <a:latin typeface="Aparajita" pitchFamily="34" charset="0"/>
                        <a:cs typeface="Aparajita" pitchFamily="34" charset="0"/>
                      </a:endParaRPr>
                    </a:p>
                    <a:p>
                      <a:pPr>
                        <a:buFontTx/>
                        <a:buChar char="-"/>
                      </a:pPr>
                      <a:endParaRPr lang="fr-FR" sz="1900" b="0" dirty="0" smtClean="0">
                        <a:latin typeface="Aparajita" pitchFamily="34" charset="0"/>
                        <a:cs typeface="Aparajita" pitchFamily="34" charset="0"/>
                      </a:endParaRPr>
                    </a:p>
                    <a:p>
                      <a:pPr>
                        <a:buFontTx/>
                        <a:buChar char="-"/>
                      </a:pPr>
                      <a:endParaRPr lang="fr-FR" sz="1900" dirty="0">
                        <a:latin typeface="Aparajita" pitchFamily="34" charset="0"/>
                        <a:cs typeface="Aparajita" pitchFamily="34" charset="0"/>
                      </a:endParaRPr>
                    </a:p>
                  </a:txBody>
                  <a:tcPr/>
                </a:tc>
                <a:tc>
                  <a:txBody>
                    <a:bodyPr/>
                    <a:lstStyle/>
                    <a:p>
                      <a:r>
                        <a:rPr lang="fr-FR" sz="1900" b="1" dirty="0" smtClean="0">
                          <a:latin typeface="Aparajita" pitchFamily="34" charset="0"/>
                          <a:cs typeface="Aparajita" pitchFamily="34" charset="0"/>
                        </a:rPr>
                        <a:t>14h00 – 17h00 :</a:t>
                      </a:r>
                    </a:p>
                    <a:p>
                      <a:pPr>
                        <a:buFontTx/>
                        <a:buChar char="-"/>
                      </a:pPr>
                      <a:r>
                        <a:rPr lang="fr-FR" sz="1900" dirty="0" smtClean="0">
                          <a:latin typeface="Aparajita" pitchFamily="34" charset="0"/>
                          <a:cs typeface="Aparajita" pitchFamily="34" charset="0"/>
                        </a:rPr>
                        <a:t> QUAD </a:t>
                      </a:r>
                      <a:r>
                        <a:rPr lang="fr-FR" sz="1900" b="0" dirty="0" smtClean="0">
                          <a:latin typeface="Aparajita" pitchFamily="34" charset="0"/>
                          <a:cs typeface="Aparajita" pitchFamily="34" charset="0"/>
                        </a:rPr>
                        <a:t>par groupes</a:t>
                      </a:r>
                    </a:p>
                    <a:p>
                      <a:pPr>
                        <a:buFontTx/>
                        <a:buChar char="-"/>
                      </a:pPr>
                      <a:r>
                        <a:rPr lang="fr-FR" sz="1900" baseline="0" dirty="0" smtClean="0">
                          <a:latin typeface="Aparajita" pitchFamily="34" charset="0"/>
                          <a:cs typeface="Aparajita" pitchFamily="34" charset="0"/>
                        </a:rPr>
                        <a:t> Activité manuelle </a:t>
                      </a:r>
                      <a:r>
                        <a:rPr lang="fr-FR" sz="1900" b="0" baseline="0" dirty="0" smtClean="0">
                          <a:latin typeface="Aparajita" pitchFamily="34" charset="0"/>
                          <a:cs typeface="Aparajita" pitchFamily="34" charset="0"/>
                        </a:rPr>
                        <a:t>réalisations en </a:t>
                      </a:r>
                      <a:r>
                        <a:rPr lang="fr-FR" sz="1900" b="0" baseline="0" dirty="0" err="1" smtClean="0">
                          <a:latin typeface="Aparajita" pitchFamily="34" charset="0"/>
                          <a:cs typeface="Aparajita" pitchFamily="34" charset="0"/>
                        </a:rPr>
                        <a:t>paracorde</a:t>
                      </a:r>
                      <a:r>
                        <a:rPr lang="fr-FR" sz="1900" b="0" baseline="0" dirty="0" smtClean="0">
                          <a:latin typeface="Aparajita" pitchFamily="34" charset="0"/>
                          <a:cs typeface="Aparajita" pitchFamily="34" charset="0"/>
                        </a:rPr>
                        <a:t>, tricot, loisirs créatifs…</a:t>
                      </a:r>
                    </a:p>
                    <a:p>
                      <a:pPr>
                        <a:buFontTx/>
                        <a:buChar char="-"/>
                      </a:pPr>
                      <a:r>
                        <a:rPr lang="fr-FR" sz="1900" b="0" baseline="0" dirty="0" smtClean="0">
                          <a:latin typeface="Aparajita" pitchFamily="34" charset="0"/>
                          <a:cs typeface="Aparajita" pitchFamily="34" charset="0"/>
                        </a:rPr>
                        <a:t> </a:t>
                      </a:r>
                      <a:r>
                        <a:rPr lang="fr-FR" sz="1900" b="1" baseline="0" dirty="0" smtClean="0">
                          <a:latin typeface="Aparajita" pitchFamily="34" charset="0"/>
                          <a:cs typeface="Aparajita" pitchFamily="34" charset="0"/>
                        </a:rPr>
                        <a:t>Atelier </a:t>
                      </a:r>
                      <a:r>
                        <a:rPr lang="fr-FR" sz="1900" b="0" baseline="0" dirty="0" smtClean="0">
                          <a:latin typeface="Aparajita" pitchFamily="34" charset="0"/>
                          <a:cs typeface="Aparajita" pitchFamily="34" charset="0"/>
                        </a:rPr>
                        <a:t>nature-promenade</a:t>
                      </a:r>
                    </a:p>
                    <a:p>
                      <a:pPr>
                        <a:buFontTx/>
                        <a:buChar char="-"/>
                      </a:pPr>
                      <a:r>
                        <a:rPr lang="fr-FR" sz="1900" b="0" baseline="0" dirty="0" smtClean="0">
                          <a:latin typeface="Aparajita" pitchFamily="34" charset="0"/>
                          <a:cs typeface="Aparajita" pitchFamily="34" charset="0"/>
                        </a:rPr>
                        <a:t> Relaxation, méditation</a:t>
                      </a:r>
                    </a:p>
                    <a:p>
                      <a:pPr>
                        <a:buFontTx/>
                        <a:buNone/>
                      </a:pPr>
                      <a:r>
                        <a:rPr lang="fr-FR" sz="1900" b="1" baseline="0" dirty="0" smtClean="0">
                          <a:latin typeface="Aparajita" pitchFamily="34" charset="0"/>
                          <a:cs typeface="Aparajita" pitchFamily="34" charset="0"/>
                        </a:rPr>
                        <a:t>17h30 - 18h30 : </a:t>
                      </a:r>
                    </a:p>
                    <a:p>
                      <a:pPr marL="0" marR="0" indent="0" algn="l" defTabSz="914400" rtl="0" eaLnBrk="1" fontAlgn="auto" latinLnBrk="0" hangingPunct="1">
                        <a:lnSpc>
                          <a:spcPct val="100000"/>
                        </a:lnSpc>
                        <a:spcBef>
                          <a:spcPts val="0"/>
                        </a:spcBef>
                        <a:spcAft>
                          <a:spcPts val="0"/>
                        </a:spcAft>
                        <a:buClrTx/>
                        <a:buSzTx/>
                        <a:buFontTx/>
                        <a:buNone/>
                        <a:tabLst/>
                        <a:defRPr/>
                      </a:pPr>
                      <a:r>
                        <a:rPr lang="fr-FR" sz="1900" b="0" baseline="0" dirty="0" smtClean="0">
                          <a:latin typeface="Aparajita" pitchFamily="34" charset="0"/>
                          <a:cs typeface="Aparajita" pitchFamily="34" charset="0"/>
                        </a:rPr>
                        <a:t> - </a:t>
                      </a:r>
                      <a:r>
                        <a:rPr lang="fr-FR" sz="1900" b="0" dirty="0" smtClean="0">
                          <a:latin typeface="Aparajita" pitchFamily="34" charset="0"/>
                          <a:cs typeface="Aparajita" pitchFamily="34" charset="0"/>
                        </a:rPr>
                        <a:t>Présentation matériel médical</a:t>
                      </a:r>
                    </a:p>
                    <a:p>
                      <a:pPr>
                        <a:buFontTx/>
                        <a:buNone/>
                      </a:pPr>
                      <a:endParaRPr lang="fr-FR" sz="1900" b="0" dirty="0">
                        <a:latin typeface="Aparajita" pitchFamily="34" charset="0"/>
                        <a:cs typeface="Aparajita" pitchFamily="34" charset="0"/>
                      </a:endParaRPr>
                    </a:p>
                  </a:txBody>
                  <a:tcPr/>
                </a:tc>
              </a:tr>
              <a:tr h="2917759">
                <a:tc>
                  <a:txBody>
                    <a:bodyPr/>
                    <a:lstStyle/>
                    <a:p>
                      <a:r>
                        <a:rPr lang="fr-FR" sz="1900" b="1" dirty="0" smtClean="0">
                          <a:latin typeface="Aparajita" pitchFamily="34" charset="0"/>
                          <a:cs typeface="Aparajita" pitchFamily="34" charset="0"/>
                        </a:rPr>
                        <a:t>JEUDI</a:t>
                      </a:r>
                      <a:endParaRPr lang="fr-FR" sz="1900" b="1" dirty="0">
                        <a:latin typeface="Aparajita" pitchFamily="34" charset="0"/>
                        <a:cs typeface="Aparajita" pitchFamily="34" charset="0"/>
                      </a:endParaRPr>
                    </a:p>
                  </a:txBody>
                  <a:tcPr/>
                </a:tc>
                <a:tc>
                  <a:txBody>
                    <a:bodyPr/>
                    <a:lstStyle/>
                    <a:p>
                      <a:r>
                        <a:rPr lang="fr-FR" sz="1900" b="1" dirty="0" smtClean="0">
                          <a:latin typeface="Aparajita" pitchFamily="34" charset="0"/>
                          <a:cs typeface="Aparajita" pitchFamily="34" charset="0"/>
                        </a:rPr>
                        <a:t>10h00 – 12h00 : </a:t>
                      </a:r>
                    </a:p>
                    <a:p>
                      <a:pPr>
                        <a:buFontTx/>
                        <a:buChar char="-"/>
                      </a:pPr>
                      <a:r>
                        <a:rPr lang="fr-FR" sz="1900" b="0" dirty="0" smtClean="0">
                          <a:latin typeface="Aparajita" pitchFamily="34" charset="0"/>
                          <a:cs typeface="Aparajita" pitchFamily="34" charset="0"/>
                        </a:rPr>
                        <a:t> Chasse au trésor dans le village vacances (2 niveaux)</a:t>
                      </a:r>
                    </a:p>
                    <a:p>
                      <a:pPr>
                        <a:buFontTx/>
                        <a:buChar char="-"/>
                      </a:pPr>
                      <a:r>
                        <a:rPr lang="fr-FR" sz="1900" b="0" dirty="0" smtClean="0">
                          <a:latin typeface="Aparajita" pitchFamily="34" charset="0"/>
                          <a:cs typeface="Aparajita" pitchFamily="34" charset="0"/>
                        </a:rPr>
                        <a:t> Atelier nutrition cuisine parents </a:t>
                      </a:r>
                    </a:p>
                    <a:p>
                      <a:pPr>
                        <a:buFontTx/>
                        <a:buChar char="-"/>
                      </a:pPr>
                      <a:r>
                        <a:rPr lang="fr-FR" sz="1900" b="0" dirty="0" smtClean="0">
                          <a:latin typeface="Aparajita" pitchFamily="34" charset="0"/>
                          <a:cs typeface="Aparajita" pitchFamily="34" charset="0"/>
                        </a:rPr>
                        <a:t> Relaxation</a:t>
                      </a:r>
                      <a:endParaRPr lang="fr-FR" sz="1900" b="0" dirty="0">
                        <a:latin typeface="Aparajita" pitchFamily="34" charset="0"/>
                        <a:cs typeface="Aparajita" pitchFamily="34" charset="0"/>
                      </a:endParaRPr>
                    </a:p>
                  </a:txBody>
                  <a:tcPr/>
                </a:tc>
                <a:tc>
                  <a:txBody>
                    <a:bodyPr/>
                    <a:lstStyle/>
                    <a:p>
                      <a:r>
                        <a:rPr lang="fr-FR" sz="1900" b="1" dirty="0" smtClean="0">
                          <a:latin typeface="Aparajita" pitchFamily="34" charset="0"/>
                          <a:cs typeface="Aparajita" pitchFamily="34" charset="0"/>
                        </a:rPr>
                        <a:t>14h00-16h30</a:t>
                      </a:r>
                      <a:r>
                        <a:rPr lang="fr-FR" sz="1900" b="1" baseline="0" dirty="0" smtClean="0">
                          <a:latin typeface="Aparajita" pitchFamily="34" charset="0"/>
                          <a:cs typeface="Aparajita" pitchFamily="34" charset="0"/>
                        </a:rPr>
                        <a:t> :</a:t>
                      </a:r>
                    </a:p>
                    <a:p>
                      <a:pPr>
                        <a:buFontTx/>
                        <a:buChar char="-"/>
                      </a:pPr>
                      <a:r>
                        <a:rPr lang="fr-FR" sz="1900" baseline="0" dirty="0" smtClean="0">
                          <a:latin typeface="Aparajita" pitchFamily="34" charset="0"/>
                          <a:cs typeface="Aparajita" pitchFamily="34" charset="0"/>
                        </a:rPr>
                        <a:t> Act</a:t>
                      </a:r>
                      <a:r>
                        <a:rPr lang="fr-FR" sz="1900" dirty="0" smtClean="0">
                          <a:latin typeface="Aparajita" pitchFamily="34" charset="0"/>
                          <a:cs typeface="Aparajita" pitchFamily="34" charset="0"/>
                        </a:rPr>
                        <a:t>ivités sportives adaptées (tir à l’arc, sarbacane…) avec un éducateur sportif adapté</a:t>
                      </a:r>
                    </a:p>
                    <a:p>
                      <a:pPr>
                        <a:buFontTx/>
                        <a:buChar char="-"/>
                      </a:pPr>
                      <a:r>
                        <a:rPr lang="fr-FR" sz="1900" dirty="0" smtClean="0">
                          <a:latin typeface="Aparajita" pitchFamily="34" charset="0"/>
                          <a:cs typeface="Aparajita" pitchFamily="34" charset="0"/>
                        </a:rPr>
                        <a:t> Atelier déguisement, maquillage halloween</a:t>
                      </a:r>
                    </a:p>
                    <a:p>
                      <a:r>
                        <a:rPr lang="fr-FR" sz="1900" b="1" dirty="0" smtClean="0">
                          <a:latin typeface="Aparajita" pitchFamily="34" charset="0"/>
                          <a:cs typeface="Aparajita" pitchFamily="34" charset="0"/>
                        </a:rPr>
                        <a:t>17h00-19h00</a:t>
                      </a:r>
                      <a:r>
                        <a:rPr lang="fr-FR" sz="1900" b="1" baseline="0" dirty="0" smtClean="0">
                          <a:latin typeface="Aparajita" pitchFamily="34" charset="0"/>
                          <a:cs typeface="Aparajita" pitchFamily="34" charset="0"/>
                        </a:rPr>
                        <a:t> :</a:t>
                      </a:r>
                    </a:p>
                    <a:p>
                      <a:pPr>
                        <a:buFontTx/>
                        <a:buChar char="-"/>
                      </a:pPr>
                      <a:r>
                        <a:rPr lang="fr-FR" sz="1900" dirty="0" smtClean="0">
                          <a:latin typeface="Aparajita" pitchFamily="34" charset="0"/>
                          <a:cs typeface="Aparajita" pitchFamily="34" charset="0"/>
                        </a:rPr>
                        <a:t> goûter dégustation préparations  légumes de saison</a:t>
                      </a:r>
                    </a:p>
                    <a:p>
                      <a:pPr>
                        <a:buFontTx/>
                        <a:buChar char="-"/>
                      </a:pPr>
                      <a:r>
                        <a:rPr lang="fr-FR" sz="1900" dirty="0" smtClean="0">
                          <a:latin typeface="Aparajita" pitchFamily="34" charset="0"/>
                          <a:cs typeface="Aparajita" pitchFamily="34" charset="0"/>
                        </a:rPr>
                        <a:t> fête d’Halloween</a:t>
                      </a:r>
                    </a:p>
                    <a:p>
                      <a:pPr>
                        <a:buFontTx/>
                        <a:buChar char="-"/>
                      </a:pPr>
                      <a:endParaRPr lang="fr-FR" sz="1900" dirty="0" smtClean="0">
                        <a:latin typeface="Aparajita" pitchFamily="34" charset="0"/>
                        <a:cs typeface="Aparajita" pitchFamily="34" charset="0"/>
                      </a:endParaRPr>
                    </a:p>
                    <a:p>
                      <a:pPr>
                        <a:buFontTx/>
                        <a:buChar char="-"/>
                      </a:pPr>
                      <a:r>
                        <a:rPr lang="fr-FR" sz="1900" b="1" dirty="0" smtClean="0">
                          <a:latin typeface="Aparajita" pitchFamily="34" charset="0"/>
                          <a:cs typeface="Aparajita" pitchFamily="34" charset="0"/>
                        </a:rPr>
                        <a:t> 19h30 : </a:t>
                      </a:r>
                      <a:r>
                        <a:rPr lang="fr-FR" sz="1900" dirty="0" smtClean="0">
                          <a:latin typeface="Aparajita" pitchFamily="34" charset="0"/>
                          <a:cs typeface="Aparajita" pitchFamily="34" charset="0"/>
                        </a:rPr>
                        <a:t>Repas</a:t>
                      </a:r>
                      <a:r>
                        <a:rPr lang="fr-FR" sz="1900" baseline="0" dirty="0" smtClean="0">
                          <a:latin typeface="Aparajita" pitchFamily="34" charset="0"/>
                          <a:cs typeface="Aparajita" pitchFamily="34" charset="0"/>
                        </a:rPr>
                        <a:t> de fin de séjour tous ensemble</a:t>
                      </a:r>
                      <a:endParaRPr lang="fr-FR" sz="1900" dirty="0">
                        <a:latin typeface="Aparajita" pitchFamily="34" charset="0"/>
                        <a:cs typeface="Aparajita" pitchFamily="34" charset="0"/>
                      </a:endParaRPr>
                    </a:p>
                  </a:txBody>
                  <a:tcPr/>
                </a:tc>
              </a:tr>
            </a:tbl>
          </a:graphicData>
        </a:graphic>
      </p:graphicFrame>
      <p:sp>
        <p:nvSpPr>
          <p:cNvPr id="5" name="Flèche droite 4"/>
          <p:cNvSpPr/>
          <p:nvPr/>
        </p:nvSpPr>
        <p:spPr>
          <a:xfrm>
            <a:off x="-32" y="71414"/>
            <a:ext cx="4429156" cy="1000132"/>
          </a:xfrm>
          <a:prstGeom prst="rightArrow">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600" b="1" dirty="0" smtClean="0">
              <a:solidFill>
                <a:srgbClr val="0070C0"/>
              </a:solidFill>
              <a:latin typeface="Monotype Corsiva" pitchFamily="66" charset="0"/>
            </a:endParaRPr>
          </a:p>
          <a:p>
            <a:pPr lvl="0" algn="ctr"/>
            <a:r>
              <a:rPr lang="fr-FR" sz="3200" b="1" dirty="0" smtClean="0">
                <a:solidFill>
                  <a:schemeClr val="bg1"/>
                </a:solidFill>
                <a:latin typeface="Monotype Corsiva" pitchFamily="66" charset="0"/>
              </a:rPr>
              <a:t>Planning des activités </a:t>
            </a:r>
          </a:p>
          <a:p>
            <a:pPr algn="ctr"/>
            <a:endParaRPr lang="fr-FR" dirty="0"/>
          </a:p>
        </p:txBody>
      </p:sp>
      <p:grpSp>
        <p:nvGrpSpPr>
          <p:cNvPr id="7" name="Groupe 10"/>
          <p:cNvGrpSpPr/>
          <p:nvPr/>
        </p:nvGrpSpPr>
        <p:grpSpPr>
          <a:xfrm>
            <a:off x="6429388" y="67854"/>
            <a:ext cx="2643174" cy="1218006"/>
            <a:chOff x="6500826" y="124999"/>
            <a:chExt cx="2643174" cy="1218006"/>
          </a:xfrm>
        </p:grpSpPr>
        <p:pic>
          <p:nvPicPr>
            <p:cNvPr id="8"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9"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pic>
        <p:nvPicPr>
          <p:cNvPr id="10" name="Picture 2" descr="E:\asso SED1+v2\logos\étiquerojet 2te 2020.jpg"/>
          <p:cNvPicPr>
            <a:picLocks noChangeAspect="1" noChangeArrowheads="1"/>
          </p:cNvPicPr>
          <p:nvPr/>
        </p:nvPicPr>
        <p:blipFill>
          <a:blip r:embed="rId4" cstate="print"/>
          <a:srcRect/>
          <a:stretch>
            <a:fillRect/>
          </a:stretch>
        </p:blipFill>
        <p:spPr bwMode="auto">
          <a:xfrm>
            <a:off x="8286768" y="6000768"/>
            <a:ext cx="857232" cy="85723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descr="E:\asso SED1+v2\manifestations\sejour GEVAUDAN 2019\gevaudan photos\1032.jpg"/>
          <p:cNvPicPr>
            <a:picLocks noChangeAspect="1" noChangeArrowheads="1"/>
          </p:cNvPicPr>
          <p:nvPr/>
        </p:nvPicPr>
        <p:blipFill>
          <a:blip r:embed="rId2" cstate="print"/>
          <a:srcRect/>
          <a:stretch>
            <a:fillRect/>
          </a:stretch>
        </p:blipFill>
        <p:spPr bwMode="auto">
          <a:xfrm>
            <a:off x="3643306" y="2214554"/>
            <a:ext cx="3396335" cy="1650996"/>
          </a:xfrm>
          <a:prstGeom prst="rect">
            <a:avLst/>
          </a:prstGeom>
          <a:noFill/>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3"/>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4"/>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00034" y="285728"/>
            <a:ext cx="8072494" cy="5724644"/>
          </a:xfrm>
          <a:prstGeom prst="rect">
            <a:avLst/>
          </a:prstGeom>
        </p:spPr>
        <p:txBody>
          <a:bodyPr wrap="square">
            <a:spAutoFit/>
          </a:bodyPr>
          <a:lstStyle/>
          <a:p>
            <a:pPr lvl="0">
              <a:spcBef>
                <a:spcPct val="0"/>
              </a:spcBef>
              <a:defRPr/>
            </a:pPr>
            <a:r>
              <a:rPr lang="fr-FR" sz="3000" b="1" i="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i="1" dirty="0" smtClean="0">
                <a:solidFill>
                  <a:srgbClr val="0070C0"/>
                </a:solidFill>
                <a:latin typeface="Aparajita" pitchFamily="34" charset="0"/>
                <a:cs typeface="Aparajita" pitchFamily="34" charset="0"/>
              </a:rPr>
              <a:t>	   et un encadrement professionnel</a:t>
            </a:r>
          </a:p>
          <a:p>
            <a:pPr lvl="0">
              <a:spcBef>
                <a:spcPct val="0"/>
              </a:spcBef>
              <a:buFont typeface="Symbol"/>
              <a:buChar char="Þ"/>
              <a:defRPr/>
            </a:pPr>
            <a:r>
              <a:rPr lang="fr-FR" sz="2400" i="1" dirty="0" smtClean="0">
                <a:solidFill>
                  <a:srgbClr val="0070C0"/>
                </a:solidFill>
                <a:latin typeface="Aparajita" pitchFamily="34" charset="0"/>
                <a:cs typeface="Aparajita" pitchFamily="34" charset="0"/>
              </a:rPr>
              <a:t> Visite en calèche du parc des bisons (pour les enfants, pris en charge par des </a:t>
            </a:r>
            <a:r>
              <a:rPr lang="fr-FR" sz="2400" i="1" dirty="0" err="1" smtClean="0">
                <a:solidFill>
                  <a:srgbClr val="0070C0"/>
                </a:solidFill>
                <a:latin typeface="Aparajita" pitchFamily="34" charset="0"/>
                <a:cs typeface="Aparajita" pitchFamily="34" charset="0"/>
              </a:rPr>
              <a:t>encadrants</a:t>
            </a:r>
            <a:r>
              <a:rPr lang="fr-FR" sz="2400" i="1" dirty="0" smtClean="0">
                <a:solidFill>
                  <a:srgbClr val="0070C0"/>
                </a:solidFill>
                <a:latin typeface="Aparajita" pitchFamily="34" charset="0"/>
                <a:cs typeface="Aparajita" pitchFamily="34" charset="0"/>
              </a:rPr>
              <a:t>), goûter offert aux enfants, temps de jeu et cadeau</a:t>
            </a: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b="1" i="1"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b="1" i="1" dirty="0">
              <a:solidFill>
                <a:srgbClr val="0070C0"/>
              </a:solidFill>
              <a:latin typeface="Adobe Garamond Pro" pitchFamily="18" charset="0"/>
            </a:endParaRP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16</a:t>
            </a:fld>
            <a:endParaRPr lang="fr-FR"/>
          </a:p>
        </p:txBody>
      </p:sp>
      <p:pic>
        <p:nvPicPr>
          <p:cNvPr id="9" name="Picture 2" descr="E:\asso SED1+v2\logos\étiquerojet 2te 2020.jpg"/>
          <p:cNvPicPr>
            <a:picLocks noChangeAspect="1" noChangeArrowheads="1"/>
          </p:cNvPicPr>
          <p:nvPr/>
        </p:nvPicPr>
        <p:blipFill>
          <a:blip r:embed="rId5"/>
          <a:srcRect/>
          <a:stretch>
            <a:fillRect/>
          </a:stretch>
        </p:blipFill>
        <p:spPr bwMode="auto">
          <a:xfrm>
            <a:off x="0" y="0"/>
            <a:ext cx="1071538" cy="1071538"/>
          </a:xfrm>
          <a:prstGeom prst="rect">
            <a:avLst/>
          </a:prstGeom>
          <a:noFill/>
        </p:spPr>
      </p:pic>
      <p:pic>
        <p:nvPicPr>
          <p:cNvPr id="6146" name="Picture 2" descr="E:\asso SED1+v2\manifestations\sejour GEVAUDAN 2019\gevaudan photos\953.jpg"/>
          <p:cNvPicPr>
            <a:picLocks noChangeAspect="1" noChangeArrowheads="1"/>
          </p:cNvPicPr>
          <p:nvPr/>
        </p:nvPicPr>
        <p:blipFill>
          <a:blip r:embed="rId6" cstate="print"/>
          <a:srcRect/>
          <a:stretch>
            <a:fillRect/>
          </a:stretch>
        </p:blipFill>
        <p:spPr bwMode="auto">
          <a:xfrm>
            <a:off x="0" y="2214554"/>
            <a:ext cx="3581736" cy="1654065"/>
          </a:xfrm>
          <a:prstGeom prst="rect">
            <a:avLst/>
          </a:prstGeom>
          <a:noFill/>
        </p:spPr>
      </p:pic>
      <p:pic>
        <p:nvPicPr>
          <p:cNvPr id="6147" name="Picture 3" descr="C:\Users\toshiba\AppData\Local\Microsoft\Windows\Temporary Internet Files\Content.IE5\SRS6V0KD\1200px-Breathe-face-smile.svg[1].png"/>
          <p:cNvPicPr>
            <a:picLocks noChangeAspect="1" noChangeArrowheads="1"/>
          </p:cNvPicPr>
          <p:nvPr/>
        </p:nvPicPr>
        <p:blipFill>
          <a:blip r:embed="rId7" cstate="print"/>
          <a:srcRect/>
          <a:stretch>
            <a:fillRect/>
          </a:stretch>
        </p:blipFill>
        <p:spPr bwMode="auto">
          <a:xfrm rot="9966658" flipH="1" flipV="1">
            <a:off x="872855" y="2658813"/>
            <a:ext cx="148298" cy="148298"/>
          </a:xfrm>
          <a:prstGeom prst="rect">
            <a:avLst/>
          </a:prstGeom>
          <a:noFill/>
        </p:spPr>
      </p:pic>
      <p:pic>
        <p:nvPicPr>
          <p:cNvPr id="6151" name="Picture 7" descr="E:\asso SED1+v2\manifestations\sejour GEVAUDAN 2019\gevaudan photos\1076.jpg"/>
          <p:cNvPicPr>
            <a:picLocks noChangeAspect="1" noChangeArrowheads="1"/>
          </p:cNvPicPr>
          <p:nvPr/>
        </p:nvPicPr>
        <p:blipFill>
          <a:blip r:embed="rId8" cstate="print"/>
          <a:srcRect/>
          <a:stretch>
            <a:fillRect/>
          </a:stretch>
        </p:blipFill>
        <p:spPr bwMode="auto">
          <a:xfrm>
            <a:off x="2071670" y="5241482"/>
            <a:ext cx="3500430" cy="1616518"/>
          </a:xfrm>
          <a:prstGeom prst="rect">
            <a:avLst/>
          </a:prstGeom>
          <a:noFill/>
        </p:spPr>
      </p:pic>
      <p:pic>
        <p:nvPicPr>
          <p:cNvPr id="6156" name="Picture 12" descr="E:\asso SED1+v2\manifestations\sejour GEVAUDAN 2019\gevaudan photos\unnamed.jpg"/>
          <p:cNvPicPr>
            <a:picLocks noChangeAspect="1" noChangeArrowheads="1"/>
          </p:cNvPicPr>
          <p:nvPr/>
        </p:nvPicPr>
        <p:blipFill>
          <a:blip r:embed="rId9" cstate="print"/>
          <a:srcRect/>
          <a:stretch>
            <a:fillRect/>
          </a:stretch>
        </p:blipFill>
        <p:spPr bwMode="auto">
          <a:xfrm>
            <a:off x="6643702" y="2063716"/>
            <a:ext cx="2500330" cy="4064028"/>
          </a:xfrm>
          <a:prstGeom prst="rect">
            <a:avLst/>
          </a:prstGeom>
          <a:noFill/>
        </p:spPr>
      </p:pic>
      <p:pic>
        <p:nvPicPr>
          <p:cNvPr id="6150" name="Picture 6" descr="E:\asso SED1+v2\manifestations\sejour GEVAUDAN 2019\gevaudan photos\1055.jpg"/>
          <p:cNvPicPr>
            <a:picLocks noChangeAspect="1" noChangeArrowheads="1"/>
          </p:cNvPicPr>
          <p:nvPr/>
        </p:nvPicPr>
        <p:blipFill>
          <a:blip r:embed="rId10" cstate="print"/>
          <a:srcRect/>
          <a:stretch>
            <a:fillRect/>
          </a:stretch>
        </p:blipFill>
        <p:spPr bwMode="auto">
          <a:xfrm>
            <a:off x="1928794" y="4214818"/>
            <a:ext cx="1429802" cy="660290"/>
          </a:xfrm>
          <a:prstGeom prst="rect">
            <a:avLst/>
          </a:prstGeom>
          <a:noFill/>
        </p:spPr>
      </p:pic>
      <p:pic>
        <p:nvPicPr>
          <p:cNvPr id="6152" name="Picture 8" descr="E:\asso SED1+v2\manifestations\sejour GEVAUDAN 2019\gevaudan photos\1064.jpg"/>
          <p:cNvPicPr>
            <a:picLocks noChangeAspect="1" noChangeArrowheads="1"/>
          </p:cNvPicPr>
          <p:nvPr/>
        </p:nvPicPr>
        <p:blipFill>
          <a:blip r:embed="rId11" cstate="print"/>
          <a:srcRect/>
          <a:stretch>
            <a:fillRect/>
          </a:stretch>
        </p:blipFill>
        <p:spPr bwMode="auto">
          <a:xfrm rot="21284409">
            <a:off x="7243225" y="4846160"/>
            <a:ext cx="1525936" cy="704686"/>
          </a:xfrm>
          <a:prstGeom prst="rect">
            <a:avLst/>
          </a:prstGeom>
          <a:noFill/>
        </p:spPr>
      </p:pic>
      <p:pic>
        <p:nvPicPr>
          <p:cNvPr id="6153" name="Picture 9"/>
          <p:cNvPicPr>
            <a:picLocks noChangeAspect="1" noChangeArrowheads="1"/>
          </p:cNvPicPr>
          <p:nvPr/>
        </p:nvPicPr>
        <p:blipFill>
          <a:blip r:embed="rId12" cstate="print"/>
          <a:srcRect/>
          <a:stretch>
            <a:fillRect/>
          </a:stretch>
        </p:blipFill>
        <p:spPr bwMode="auto">
          <a:xfrm rot="974938">
            <a:off x="8254278" y="4519051"/>
            <a:ext cx="775280" cy="928670"/>
          </a:xfrm>
          <a:prstGeom prst="rect">
            <a:avLst/>
          </a:prstGeom>
          <a:noFill/>
          <a:ln w="9525">
            <a:noFill/>
            <a:miter lim="800000"/>
            <a:headEnd/>
            <a:tailEnd/>
          </a:ln>
          <a:effectLst/>
        </p:spPr>
      </p:pic>
      <p:pic>
        <p:nvPicPr>
          <p:cNvPr id="6149" name="Picture 5" descr="E:\asso SED1+v2\manifestations\sejour GEVAUDAN 2019\gevaudan photos\966.jpg"/>
          <p:cNvPicPr>
            <a:picLocks noChangeAspect="1" noChangeArrowheads="1"/>
          </p:cNvPicPr>
          <p:nvPr/>
        </p:nvPicPr>
        <p:blipFill>
          <a:blip r:embed="rId13" cstate="print"/>
          <a:srcRect/>
          <a:stretch>
            <a:fillRect/>
          </a:stretch>
        </p:blipFill>
        <p:spPr bwMode="auto">
          <a:xfrm>
            <a:off x="3370277" y="3929066"/>
            <a:ext cx="3273425" cy="1511686"/>
          </a:xfrm>
          <a:prstGeom prst="rect">
            <a:avLst/>
          </a:prstGeom>
          <a:noFill/>
        </p:spPr>
      </p:pic>
      <p:pic>
        <p:nvPicPr>
          <p:cNvPr id="6154" name="Picture 10" descr="E:\asso SED1+v2\manifestations\sejour GEVAUDAN 2019\gevaudan photos\1033.jpg"/>
          <p:cNvPicPr>
            <a:picLocks noChangeAspect="1" noChangeArrowheads="1"/>
          </p:cNvPicPr>
          <p:nvPr/>
        </p:nvPicPr>
        <p:blipFill>
          <a:blip r:embed="rId14" cstate="print"/>
          <a:srcRect/>
          <a:stretch>
            <a:fillRect/>
          </a:stretch>
        </p:blipFill>
        <p:spPr bwMode="auto">
          <a:xfrm>
            <a:off x="5549712" y="5492780"/>
            <a:ext cx="2808502" cy="1365244"/>
          </a:xfrm>
          <a:prstGeom prst="rect">
            <a:avLst/>
          </a:prstGeom>
          <a:noFill/>
        </p:spPr>
      </p:pic>
      <p:pic>
        <p:nvPicPr>
          <p:cNvPr id="23" name="Picture 13"/>
          <p:cNvPicPr>
            <a:picLocks noChangeAspect="1" noChangeArrowheads="1"/>
          </p:cNvPicPr>
          <p:nvPr/>
        </p:nvPicPr>
        <p:blipFill>
          <a:blip r:embed="rId15" cstate="print"/>
          <a:srcRect/>
          <a:stretch>
            <a:fillRect/>
          </a:stretch>
        </p:blipFill>
        <p:spPr bwMode="auto">
          <a:xfrm>
            <a:off x="0" y="3929066"/>
            <a:ext cx="2071670" cy="2533653"/>
          </a:xfrm>
          <a:prstGeom prst="rect">
            <a:avLst/>
          </a:prstGeom>
          <a:noFill/>
          <a:ln w="9525">
            <a:noFill/>
            <a:miter lim="800000"/>
            <a:headEnd/>
            <a:tailEnd/>
          </a:ln>
          <a:effectLst/>
        </p:spPr>
      </p:pic>
      <p:pic>
        <p:nvPicPr>
          <p:cNvPr id="6158" name="Picture 14" descr="C:\Users\toshiba\AppData\Local\Microsoft\Windows\Temporary Internet Files\Content.IE5\HGH1LM7O\Lasso[1].png"/>
          <p:cNvPicPr>
            <a:picLocks noChangeAspect="1" noChangeArrowheads="1"/>
          </p:cNvPicPr>
          <p:nvPr/>
        </p:nvPicPr>
        <p:blipFill>
          <a:blip r:embed="rId16" cstate="print"/>
          <a:srcRect/>
          <a:stretch>
            <a:fillRect/>
          </a:stretch>
        </p:blipFill>
        <p:spPr bwMode="auto">
          <a:xfrm>
            <a:off x="6786578" y="2428868"/>
            <a:ext cx="576258" cy="57625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p:cNvPicPr>
            <a:picLocks noChangeAspect="1" noChangeArrowheads="1"/>
          </p:cNvPicPr>
          <p:nvPr/>
        </p:nvPicPr>
        <p:blipFill>
          <a:blip r:embed="rId2" cstate="print"/>
          <a:srcRect/>
          <a:stretch>
            <a:fillRect/>
          </a:stretch>
        </p:blipFill>
        <p:spPr bwMode="auto">
          <a:xfrm>
            <a:off x="3652321" y="4214819"/>
            <a:ext cx="5491679" cy="2643182"/>
          </a:xfrm>
          <a:prstGeom prst="rect">
            <a:avLst/>
          </a:prstGeom>
          <a:noFill/>
          <a:ln w="9525">
            <a:noFill/>
            <a:miter lim="800000"/>
            <a:headEnd/>
            <a:tailEnd/>
          </a:ln>
          <a:effectLst/>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3"/>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4"/>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214282" y="214290"/>
            <a:ext cx="8715436" cy="2862322"/>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 Atelier « bien manger, manger sain », adultes et enfants, </a:t>
            </a:r>
          </a:p>
          <a:p>
            <a:pPr lvl="0">
              <a:spcBef>
                <a:spcPct val="0"/>
              </a:spcBef>
              <a:defRPr/>
            </a:pPr>
            <a:r>
              <a:rPr lang="fr-FR" sz="2400" dirty="0" smtClean="0">
                <a:solidFill>
                  <a:srgbClr val="0070C0"/>
                </a:solidFill>
                <a:latin typeface="Aparajita" pitchFamily="34" charset="0"/>
                <a:cs typeface="Aparajita" pitchFamily="34" charset="0"/>
              </a:rPr>
              <a:t>travail sur les légumes et fruits de saison, les intolérances et les substitutifs, préparation de dégustations pour l’ensemble du groupe (goûter enfants et soirée halloween)</a:t>
            </a: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17</a:t>
            </a:fld>
            <a:endParaRPr lang="fr-FR" dirty="0"/>
          </a:p>
        </p:txBody>
      </p:sp>
      <p:pic>
        <p:nvPicPr>
          <p:cNvPr id="9" name="Picture 2" descr="E:\asso SED1+v2\logos\étiquerojet 2te 2020.jpg"/>
          <p:cNvPicPr>
            <a:picLocks noChangeAspect="1" noChangeArrowheads="1"/>
          </p:cNvPicPr>
          <p:nvPr/>
        </p:nvPicPr>
        <p:blipFill>
          <a:blip r:embed="rId5"/>
          <a:srcRect/>
          <a:stretch>
            <a:fillRect/>
          </a:stretch>
        </p:blipFill>
        <p:spPr bwMode="auto">
          <a:xfrm>
            <a:off x="0" y="0"/>
            <a:ext cx="1071538" cy="1071538"/>
          </a:xfrm>
          <a:prstGeom prst="rect">
            <a:avLst/>
          </a:prstGeom>
          <a:noFill/>
        </p:spPr>
      </p:pic>
      <p:pic>
        <p:nvPicPr>
          <p:cNvPr id="7171" name="Picture 3" descr="E:\asso SED1+v2\manifestations\sejour GEVAUDAN 2019\gevaudan photos\1518.jpg"/>
          <p:cNvPicPr>
            <a:picLocks noChangeAspect="1" noChangeArrowheads="1"/>
          </p:cNvPicPr>
          <p:nvPr/>
        </p:nvPicPr>
        <p:blipFill>
          <a:blip r:embed="rId6" cstate="print"/>
          <a:srcRect/>
          <a:stretch>
            <a:fillRect/>
          </a:stretch>
        </p:blipFill>
        <p:spPr bwMode="auto">
          <a:xfrm rot="21195516">
            <a:off x="281853" y="2915787"/>
            <a:ext cx="2285995" cy="1285872"/>
          </a:xfrm>
          <a:prstGeom prst="rect">
            <a:avLst/>
          </a:prstGeom>
          <a:noFill/>
        </p:spPr>
      </p:pic>
      <p:pic>
        <p:nvPicPr>
          <p:cNvPr id="7173" name="Picture 5" descr="E:\asso SED1+v2\manifestations\sejour GEVAUDAN 2019\gevaudan photos\1519.jpg"/>
          <p:cNvPicPr>
            <a:picLocks noChangeAspect="1" noChangeArrowheads="1"/>
          </p:cNvPicPr>
          <p:nvPr/>
        </p:nvPicPr>
        <p:blipFill>
          <a:blip r:embed="rId7" cstate="print"/>
          <a:srcRect/>
          <a:stretch>
            <a:fillRect/>
          </a:stretch>
        </p:blipFill>
        <p:spPr bwMode="auto">
          <a:xfrm rot="495893">
            <a:off x="2491788" y="2909202"/>
            <a:ext cx="1785886" cy="1004561"/>
          </a:xfrm>
          <a:prstGeom prst="rect">
            <a:avLst/>
          </a:prstGeom>
          <a:noFill/>
        </p:spPr>
      </p:pic>
      <p:pic>
        <p:nvPicPr>
          <p:cNvPr id="7174" name="Picture 6"/>
          <p:cNvPicPr>
            <a:picLocks noChangeAspect="1" noChangeArrowheads="1"/>
          </p:cNvPicPr>
          <p:nvPr/>
        </p:nvPicPr>
        <p:blipFill>
          <a:blip r:embed="rId8" cstate="print"/>
          <a:srcRect/>
          <a:stretch>
            <a:fillRect/>
          </a:stretch>
        </p:blipFill>
        <p:spPr bwMode="auto">
          <a:xfrm>
            <a:off x="4214778" y="2786058"/>
            <a:ext cx="4929222" cy="1382053"/>
          </a:xfrm>
          <a:prstGeom prst="rect">
            <a:avLst/>
          </a:prstGeom>
          <a:noFill/>
          <a:ln w="9525">
            <a:noFill/>
            <a:miter lim="800000"/>
            <a:headEnd/>
            <a:tailEnd/>
          </a:ln>
          <a:effectLst/>
        </p:spPr>
      </p:pic>
      <p:pic>
        <p:nvPicPr>
          <p:cNvPr id="7176" name="Picture 8"/>
          <p:cNvPicPr>
            <a:picLocks noChangeAspect="1" noChangeArrowheads="1"/>
          </p:cNvPicPr>
          <p:nvPr/>
        </p:nvPicPr>
        <p:blipFill>
          <a:blip r:embed="rId9" cstate="print"/>
          <a:srcRect/>
          <a:stretch>
            <a:fillRect/>
          </a:stretch>
        </p:blipFill>
        <p:spPr bwMode="auto">
          <a:xfrm>
            <a:off x="0" y="4015900"/>
            <a:ext cx="1928794" cy="2842100"/>
          </a:xfrm>
          <a:prstGeom prst="rect">
            <a:avLst/>
          </a:prstGeom>
          <a:noFill/>
          <a:ln w="9525">
            <a:noFill/>
            <a:miter lim="800000"/>
            <a:headEnd/>
            <a:tailEnd/>
          </a:ln>
          <a:effectLst/>
        </p:spPr>
      </p:pic>
      <p:pic>
        <p:nvPicPr>
          <p:cNvPr id="7178" name="Picture 10"/>
          <p:cNvPicPr>
            <a:picLocks noChangeAspect="1" noChangeArrowheads="1"/>
          </p:cNvPicPr>
          <p:nvPr/>
        </p:nvPicPr>
        <p:blipFill>
          <a:blip r:embed="rId10" cstate="print"/>
          <a:srcRect/>
          <a:stretch>
            <a:fillRect/>
          </a:stretch>
        </p:blipFill>
        <p:spPr bwMode="auto">
          <a:xfrm>
            <a:off x="1643042" y="4000504"/>
            <a:ext cx="2013873" cy="2857496"/>
          </a:xfrm>
          <a:prstGeom prst="rect">
            <a:avLst/>
          </a:prstGeom>
          <a:noFill/>
          <a:ln w="9525">
            <a:noFill/>
            <a:miter lim="800000"/>
            <a:headEnd/>
            <a:tailEnd/>
          </a:ln>
          <a:effectLst/>
        </p:spPr>
      </p:pic>
      <p:pic>
        <p:nvPicPr>
          <p:cNvPr id="7179" name="Picture 11" descr="C:\Users\toshiba\AppData\Local\Microsoft\Windows\Temporary Internet Files\Content.IE5\9LKJUK98\fourchette_rblkhv[1].jpg"/>
          <p:cNvPicPr>
            <a:picLocks noChangeAspect="1" noChangeArrowheads="1"/>
          </p:cNvPicPr>
          <p:nvPr/>
        </p:nvPicPr>
        <p:blipFill>
          <a:blip r:embed="rId11" cstate="print"/>
          <a:srcRect/>
          <a:stretch>
            <a:fillRect/>
          </a:stretch>
        </p:blipFill>
        <p:spPr bwMode="auto">
          <a:xfrm flipH="1">
            <a:off x="7786710" y="1500174"/>
            <a:ext cx="782753" cy="520814"/>
          </a:xfrm>
          <a:prstGeom prst="rect">
            <a:avLst/>
          </a:prstGeom>
          <a:noFill/>
        </p:spPr>
      </p:pic>
      <p:pic>
        <p:nvPicPr>
          <p:cNvPr id="7181" name="Picture 13" descr="C:\Users\toshiba\AppData\Local\Microsoft\Windows\Temporary Internet Files\Content.IE5\SRS6V0KD\cooking_pan_PNG8368[1].png"/>
          <p:cNvPicPr>
            <a:picLocks noChangeAspect="1" noChangeArrowheads="1"/>
          </p:cNvPicPr>
          <p:nvPr/>
        </p:nvPicPr>
        <p:blipFill>
          <a:blip r:embed="rId12" cstate="print"/>
          <a:srcRect/>
          <a:stretch>
            <a:fillRect/>
          </a:stretch>
        </p:blipFill>
        <p:spPr bwMode="auto">
          <a:xfrm>
            <a:off x="8146318" y="1857364"/>
            <a:ext cx="997682" cy="672710"/>
          </a:xfrm>
          <a:prstGeom prst="rect">
            <a:avLst/>
          </a:prstGeom>
          <a:noFill/>
        </p:spPr>
      </p:pic>
      <p:pic>
        <p:nvPicPr>
          <p:cNvPr id="7182" name="Picture 14" descr="C:\Users\toshiba\AppData\Local\Microsoft\Windows\Temporary Internet Files\Content.IE5\HGH1LM7O\toque-2215717_960_720[1].png"/>
          <p:cNvPicPr>
            <a:picLocks noChangeAspect="1" noChangeArrowheads="1"/>
          </p:cNvPicPr>
          <p:nvPr/>
        </p:nvPicPr>
        <p:blipFill>
          <a:blip r:embed="rId13" cstate="print"/>
          <a:srcRect/>
          <a:stretch>
            <a:fillRect/>
          </a:stretch>
        </p:blipFill>
        <p:spPr bwMode="auto">
          <a:xfrm rot="21150235">
            <a:off x="2039423" y="3539631"/>
            <a:ext cx="642942" cy="64294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214282" y="214290"/>
            <a:ext cx="8715436" cy="2769989"/>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defRPr/>
            </a:pPr>
            <a:r>
              <a:rPr lang="fr-FR" sz="2400" dirty="0" smtClean="0">
                <a:solidFill>
                  <a:srgbClr val="0070C0"/>
                </a:solidFill>
                <a:latin typeface="Aparajita" pitchFamily="34" charset="0"/>
                <a:cs typeface="Aparajita" pitchFamily="34" charset="0"/>
              </a:rPr>
              <a:t> </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Séances de sport adapté au village (tir à l’arc, sarbacane </a:t>
            </a:r>
            <a:r>
              <a:rPr lang="fr-FR" sz="2400" dirty="0" err="1" smtClean="0">
                <a:solidFill>
                  <a:srgbClr val="0070C0"/>
                </a:solidFill>
                <a:latin typeface="Aparajita" pitchFamily="34" charset="0"/>
                <a:cs typeface="Aparajita" pitchFamily="34" charset="0"/>
              </a:rPr>
              <a:t>etc</a:t>
            </a:r>
            <a:r>
              <a:rPr lang="fr-FR" sz="2400" dirty="0" smtClean="0">
                <a:solidFill>
                  <a:srgbClr val="0070C0"/>
                </a:solidFill>
                <a:latin typeface="Aparajita" pitchFamily="34" charset="0"/>
                <a:cs typeface="Aparajita" pitchFamily="34" charset="0"/>
              </a:rPr>
              <a:t>) avec un professeur en sport adapté,</a:t>
            </a:r>
          </a:p>
          <a:p>
            <a:pPr lvl="0">
              <a:spcBef>
                <a:spcPct val="0"/>
              </a:spcBef>
              <a:defRPr/>
            </a:pPr>
            <a:endParaRPr lang="fr-FR" b="1" dirty="0">
              <a:solidFill>
                <a:srgbClr val="0070C0"/>
              </a:solidFill>
              <a:latin typeface="Adobe Garamond Pro" pitchFamily="18" charset="0"/>
            </a:endParaRPr>
          </a:p>
        </p:txBody>
      </p:sp>
      <p:sp>
        <p:nvSpPr>
          <p:cNvPr id="7" name="Espace réservé de la date 6"/>
          <p:cNvSpPr>
            <a:spLocks noGrp="1"/>
          </p:cNvSpPr>
          <p:nvPr>
            <p:ph type="dt" sz="half" idx="10"/>
          </p:nvPr>
        </p:nvSpPr>
        <p:spPr/>
        <p:txBody>
          <a:bodyPr/>
          <a:lstStyle/>
          <a:p>
            <a:r>
              <a:rPr lang="fr-FR" dirty="0" smtClean="0"/>
              <a:t>22/01/2020</a:t>
            </a:r>
            <a:endParaRPr lang="fr-FR" dirty="0"/>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18</a:t>
            </a:fld>
            <a:endParaRPr lang="fr-F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071538" cy="1071538"/>
          </a:xfrm>
          <a:prstGeom prst="rect">
            <a:avLst/>
          </a:prstGeom>
          <a:noFill/>
        </p:spPr>
      </p:pic>
      <p:pic>
        <p:nvPicPr>
          <p:cNvPr id="9220" name="Picture 4" descr="E:\asso SED1+v2\manifestations\sejour GEVAUDAN 2019\gevaudan photos\1472.jpg"/>
          <p:cNvPicPr>
            <a:picLocks noChangeAspect="1" noChangeArrowheads="1"/>
          </p:cNvPicPr>
          <p:nvPr/>
        </p:nvPicPr>
        <p:blipFill>
          <a:blip r:embed="rId5" cstate="print"/>
          <a:srcRect/>
          <a:stretch>
            <a:fillRect/>
          </a:stretch>
        </p:blipFill>
        <p:spPr bwMode="auto">
          <a:xfrm rot="368969">
            <a:off x="4633151" y="2515965"/>
            <a:ext cx="4408745" cy="2143140"/>
          </a:xfrm>
          <a:prstGeom prst="rect">
            <a:avLst/>
          </a:prstGeom>
          <a:noFill/>
        </p:spPr>
      </p:pic>
      <p:pic>
        <p:nvPicPr>
          <p:cNvPr id="9221" name="Picture 5" descr="E:\asso SED1+v2\manifestations\sejour GEVAUDAN 2019\gevaudan photos\1473.jpg"/>
          <p:cNvPicPr>
            <a:picLocks noChangeAspect="1" noChangeArrowheads="1"/>
          </p:cNvPicPr>
          <p:nvPr/>
        </p:nvPicPr>
        <p:blipFill>
          <a:blip r:embed="rId6"/>
          <a:srcRect/>
          <a:stretch>
            <a:fillRect/>
          </a:stretch>
        </p:blipFill>
        <p:spPr bwMode="auto">
          <a:xfrm>
            <a:off x="2285984" y="2357430"/>
            <a:ext cx="2303852" cy="3071802"/>
          </a:xfrm>
          <a:prstGeom prst="rect">
            <a:avLst/>
          </a:prstGeom>
          <a:noFill/>
        </p:spPr>
      </p:pic>
      <p:pic>
        <p:nvPicPr>
          <p:cNvPr id="9222" name="Picture 6" descr="E:\asso SED1+v2\manifestations\sejour GEVAUDAN 2019\gevaudan photos\1471.jpg"/>
          <p:cNvPicPr>
            <a:picLocks noChangeAspect="1" noChangeArrowheads="1"/>
          </p:cNvPicPr>
          <p:nvPr/>
        </p:nvPicPr>
        <p:blipFill>
          <a:blip r:embed="rId7" cstate="print"/>
          <a:srcRect/>
          <a:stretch>
            <a:fillRect/>
          </a:stretch>
        </p:blipFill>
        <p:spPr bwMode="auto">
          <a:xfrm rot="767169">
            <a:off x="7143697" y="3569159"/>
            <a:ext cx="1646018" cy="3386094"/>
          </a:xfrm>
          <a:prstGeom prst="rect">
            <a:avLst/>
          </a:prstGeom>
          <a:noFill/>
        </p:spPr>
      </p:pic>
      <p:pic>
        <p:nvPicPr>
          <p:cNvPr id="9219" name="Picture 3" descr="E:\asso SED1+v2\manifestations\sejour GEVAUDAN 2019\gevaudan photos\1470.jpg"/>
          <p:cNvPicPr>
            <a:picLocks noChangeAspect="1" noChangeArrowheads="1"/>
          </p:cNvPicPr>
          <p:nvPr/>
        </p:nvPicPr>
        <p:blipFill>
          <a:blip r:embed="rId8" cstate="print"/>
          <a:srcRect/>
          <a:stretch>
            <a:fillRect/>
          </a:stretch>
        </p:blipFill>
        <p:spPr bwMode="auto">
          <a:xfrm>
            <a:off x="4500562" y="4357694"/>
            <a:ext cx="1643074" cy="2500306"/>
          </a:xfrm>
          <a:prstGeom prst="rect">
            <a:avLst/>
          </a:prstGeom>
          <a:noFill/>
        </p:spPr>
      </p:pic>
      <p:pic>
        <p:nvPicPr>
          <p:cNvPr id="9224" name="Picture 8"/>
          <p:cNvPicPr>
            <a:picLocks noChangeAspect="1" noChangeArrowheads="1"/>
          </p:cNvPicPr>
          <p:nvPr/>
        </p:nvPicPr>
        <p:blipFill>
          <a:blip r:embed="rId9"/>
          <a:srcRect/>
          <a:stretch>
            <a:fillRect/>
          </a:stretch>
        </p:blipFill>
        <p:spPr bwMode="auto">
          <a:xfrm rot="516945">
            <a:off x="6407761" y="5048810"/>
            <a:ext cx="697204" cy="717534"/>
          </a:xfrm>
          <a:prstGeom prst="rect">
            <a:avLst/>
          </a:prstGeom>
          <a:noFill/>
          <a:ln w="9525">
            <a:noFill/>
            <a:miter lim="800000"/>
            <a:headEnd/>
            <a:tailEnd/>
          </a:ln>
          <a:effectLst/>
        </p:spPr>
      </p:pic>
      <p:pic>
        <p:nvPicPr>
          <p:cNvPr id="9225" name="Picture 9" descr="C:\Users\toshiba\AppData\Local\Microsoft\Windows\Temporary Internet Files\Content.IE5\OHN56J7S\110px-Archery_pictogram.svg[1].png"/>
          <p:cNvPicPr>
            <a:picLocks noChangeAspect="1" noChangeArrowheads="1"/>
          </p:cNvPicPr>
          <p:nvPr/>
        </p:nvPicPr>
        <p:blipFill>
          <a:blip r:embed="rId10"/>
          <a:srcRect/>
          <a:stretch>
            <a:fillRect/>
          </a:stretch>
        </p:blipFill>
        <p:spPr bwMode="auto">
          <a:xfrm rot="21031911">
            <a:off x="3365156" y="5508304"/>
            <a:ext cx="1047750" cy="1047750"/>
          </a:xfrm>
          <a:prstGeom prst="rect">
            <a:avLst/>
          </a:prstGeom>
          <a:noFill/>
        </p:spPr>
      </p:pic>
      <p:pic>
        <p:nvPicPr>
          <p:cNvPr id="9218" name="Picture 2" descr="E:\asso SED1+v2\manifestations\sejour GEVAUDAN 2019\gevaudan photos\1469.jpg"/>
          <p:cNvPicPr>
            <a:picLocks noChangeAspect="1" noChangeArrowheads="1"/>
          </p:cNvPicPr>
          <p:nvPr/>
        </p:nvPicPr>
        <p:blipFill>
          <a:blip r:embed="rId11" cstate="print"/>
          <a:srcRect/>
          <a:stretch>
            <a:fillRect/>
          </a:stretch>
        </p:blipFill>
        <p:spPr bwMode="auto">
          <a:xfrm rot="21104525">
            <a:off x="264763" y="2613883"/>
            <a:ext cx="1857356" cy="3820846"/>
          </a:xfrm>
          <a:prstGeom prst="rect">
            <a:avLst/>
          </a:prstGeom>
          <a:noFill/>
        </p:spPr>
      </p:pic>
      <p:pic>
        <p:nvPicPr>
          <p:cNvPr id="9226" name="Picture 10" descr="E:\asso SED1+v2\manifestations\sejour GEVAUDAN 2019\gevaudan photos\1372.jpg"/>
          <p:cNvPicPr>
            <a:picLocks noChangeAspect="1" noChangeArrowheads="1"/>
          </p:cNvPicPr>
          <p:nvPr/>
        </p:nvPicPr>
        <p:blipFill>
          <a:blip r:embed="rId12" cstate="print"/>
          <a:srcRect/>
          <a:stretch>
            <a:fillRect/>
          </a:stretch>
        </p:blipFill>
        <p:spPr bwMode="auto">
          <a:xfrm>
            <a:off x="214282" y="5214950"/>
            <a:ext cx="3071834" cy="141859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E:\asso SED1+v2\manifestations\sejour GEVAUDAN 2019\gevaudan photos\1527.jpg"/>
          <p:cNvPicPr>
            <a:picLocks noChangeAspect="1" noChangeArrowheads="1"/>
          </p:cNvPicPr>
          <p:nvPr/>
        </p:nvPicPr>
        <p:blipFill>
          <a:blip r:embed="rId2" cstate="print"/>
          <a:srcRect/>
          <a:stretch>
            <a:fillRect/>
          </a:stretch>
        </p:blipFill>
        <p:spPr bwMode="auto">
          <a:xfrm>
            <a:off x="4286248" y="1571612"/>
            <a:ext cx="4243350" cy="2062739"/>
          </a:xfrm>
          <a:prstGeom prst="rect">
            <a:avLst/>
          </a:prstGeom>
          <a:noFill/>
        </p:spPr>
      </p:pic>
      <p:pic>
        <p:nvPicPr>
          <p:cNvPr id="8200" name="Picture 8" descr="E:\asso SED1+v2\manifestations\sejour GEVAUDAN 2019\gevaudan photos\1532.jpg"/>
          <p:cNvPicPr>
            <a:picLocks noChangeAspect="1" noChangeArrowheads="1"/>
          </p:cNvPicPr>
          <p:nvPr/>
        </p:nvPicPr>
        <p:blipFill>
          <a:blip r:embed="rId3" cstate="print"/>
          <a:srcRect/>
          <a:stretch>
            <a:fillRect/>
          </a:stretch>
        </p:blipFill>
        <p:spPr bwMode="auto">
          <a:xfrm>
            <a:off x="2357422" y="1571612"/>
            <a:ext cx="1928826" cy="3967871"/>
          </a:xfrm>
          <a:prstGeom prst="rect">
            <a:avLst/>
          </a:prstGeom>
          <a:noFill/>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4"/>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5"/>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214282" y="214290"/>
            <a:ext cx="8715436" cy="1661993"/>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Olympiades adaptées par équipe et remise des lots,</a:t>
            </a:r>
          </a:p>
          <a:p>
            <a:pPr lvl="0">
              <a:spcBef>
                <a:spcPct val="0"/>
              </a:spcBef>
              <a:buFont typeface="Symbol"/>
              <a:buChar char="Þ"/>
              <a:defRPr/>
            </a:pPr>
            <a:endParaRPr lang="fr-FR" b="1" dirty="0">
              <a:solidFill>
                <a:srgbClr val="0070C0"/>
              </a:solidFill>
              <a:latin typeface="Adobe Garamond Pro" pitchFamily="18" charset="0"/>
            </a:endParaRP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19</a:t>
            </a:fld>
            <a:endParaRPr lang="fr-FR"/>
          </a:p>
        </p:txBody>
      </p:sp>
      <p:pic>
        <p:nvPicPr>
          <p:cNvPr id="9" name="Picture 2" descr="E:\asso SED1+v2\logos\étiquerojet 2te 2020.jpg"/>
          <p:cNvPicPr>
            <a:picLocks noChangeAspect="1" noChangeArrowheads="1"/>
          </p:cNvPicPr>
          <p:nvPr/>
        </p:nvPicPr>
        <p:blipFill>
          <a:blip r:embed="rId6"/>
          <a:srcRect/>
          <a:stretch>
            <a:fillRect/>
          </a:stretch>
        </p:blipFill>
        <p:spPr bwMode="auto">
          <a:xfrm>
            <a:off x="0" y="0"/>
            <a:ext cx="1071538" cy="1071538"/>
          </a:xfrm>
          <a:prstGeom prst="rect">
            <a:avLst/>
          </a:prstGeom>
          <a:noFill/>
        </p:spPr>
      </p:pic>
      <p:pic>
        <p:nvPicPr>
          <p:cNvPr id="8197" name="Picture 5" descr="E:\asso SED1+v2\manifestations\sejour GEVAUDAN 2019\gevaudan photos\1524.jpg"/>
          <p:cNvPicPr>
            <a:picLocks noChangeAspect="1" noChangeArrowheads="1"/>
          </p:cNvPicPr>
          <p:nvPr/>
        </p:nvPicPr>
        <p:blipFill>
          <a:blip r:embed="rId7" cstate="print"/>
          <a:srcRect/>
          <a:stretch>
            <a:fillRect/>
          </a:stretch>
        </p:blipFill>
        <p:spPr bwMode="auto">
          <a:xfrm>
            <a:off x="0" y="1571612"/>
            <a:ext cx="2357422" cy="4849553"/>
          </a:xfrm>
          <a:prstGeom prst="rect">
            <a:avLst/>
          </a:prstGeom>
          <a:noFill/>
        </p:spPr>
      </p:pic>
      <p:pic>
        <p:nvPicPr>
          <p:cNvPr id="8194" name="Picture 2" descr="E:\asso SED1+v2\manifestations\sejour GEVAUDAN 2019\gevaudan photos\1516.jpg"/>
          <p:cNvPicPr>
            <a:picLocks noChangeAspect="1" noChangeArrowheads="1"/>
          </p:cNvPicPr>
          <p:nvPr/>
        </p:nvPicPr>
        <p:blipFill>
          <a:blip r:embed="rId8" cstate="print"/>
          <a:srcRect/>
          <a:stretch>
            <a:fillRect/>
          </a:stretch>
        </p:blipFill>
        <p:spPr bwMode="auto">
          <a:xfrm>
            <a:off x="0" y="4976842"/>
            <a:ext cx="2857520" cy="1881158"/>
          </a:xfrm>
          <a:prstGeom prst="rect">
            <a:avLst/>
          </a:prstGeom>
          <a:noFill/>
        </p:spPr>
      </p:pic>
      <p:pic>
        <p:nvPicPr>
          <p:cNvPr id="8201" name="Picture 9"/>
          <p:cNvPicPr>
            <a:picLocks noChangeAspect="1" noChangeArrowheads="1"/>
          </p:cNvPicPr>
          <p:nvPr/>
        </p:nvPicPr>
        <p:blipFill>
          <a:blip r:embed="rId9" cstate="print"/>
          <a:srcRect/>
          <a:stretch>
            <a:fillRect/>
          </a:stretch>
        </p:blipFill>
        <p:spPr bwMode="auto">
          <a:xfrm>
            <a:off x="4286248" y="3357562"/>
            <a:ext cx="3643338" cy="2150920"/>
          </a:xfrm>
          <a:prstGeom prst="rect">
            <a:avLst/>
          </a:prstGeom>
          <a:noFill/>
          <a:ln w="9525">
            <a:noFill/>
            <a:miter lim="800000"/>
            <a:headEnd/>
            <a:tailEnd/>
          </a:ln>
          <a:effectLst/>
        </p:spPr>
      </p:pic>
      <p:pic>
        <p:nvPicPr>
          <p:cNvPr id="8198" name="Picture 6" descr="E:\asso SED1+v2\manifestations\sejour GEVAUDAN 2019\gevaudan photos\1528.jpg"/>
          <p:cNvPicPr>
            <a:picLocks noChangeAspect="1" noChangeArrowheads="1"/>
          </p:cNvPicPr>
          <p:nvPr/>
        </p:nvPicPr>
        <p:blipFill>
          <a:blip r:embed="rId10" cstate="print"/>
          <a:srcRect/>
          <a:stretch>
            <a:fillRect/>
          </a:stretch>
        </p:blipFill>
        <p:spPr bwMode="auto">
          <a:xfrm>
            <a:off x="2786050" y="3976054"/>
            <a:ext cx="1400946" cy="2881946"/>
          </a:xfrm>
          <a:prstGeom prst="rect">
            <a:avLst/>
          </a:prstGeom>
          <a:noFill/>
        </p:spPr>
      </p:pic>
      <p:pic>
        <p:nvPicPr>
          <p:cNvPr id="8195" name="Picture 3" descr="E:\asso SED1+v2\manifestations\sejour GEVAUDAN 2019\gevaudan photos\1530.jpg"/>
          <p:cNvPicPr>
            <a:picLocks noChangeAspect="1" noChangeArrowheads="1"/>
          </p:cNvPicPr>
          <p:nvPr/>
        </p:nvPicPr>
        <p:blipFill>
          <a:blip r:embed="rId11" cstate="print"/>
          <a:srcRect/>
          <a:stretch>
            <a:fillRect/>
          </a:stretch>
        </p:blipFill>
        <p:spPr bwMode="auto">
          <a:xfrm>
            <a:off x="7429520" y="1571612"/>
            <a:ext cx="1714480" cy="3526930"/>
          </a:xfrm>
          <a:prstGeom prst="rect">
            <a:avLst/>
          </a:prstGeom>
          <a:noFill/>
        </p:spPr>
      </p:pic>
      <p:pic>
        <p:nvPicPr>
          <p:cNvPr id="8199" name="Picture 7" descr="E:\asso SED1+v2\manifestations\sejour GEVAUDAN 2019\gevaudan photos\1529.jpg"/>
          <p:cNvPicPr>
            <a:picLocks noChangeAspect="1" noChangeArrowheads="1"/>
          </p:cNvPicPr>
          <p:nvPr/>
        </p:nvPicPr>
        <p:blipFill>
          <a:blip r:embed="rId12" cstate="print"/>
          <a:srcRect/>
          <a:stretch>
            <a:fillRect/>
          </a:stretch>
        </p:blipFill>
        <p:spPr bwMode="auto">
          <a:xfrm flipH="1">
            <a:off x="7786710" y="4214817"/>
            <a:ext cx="1357290" cy="2792139"/>
          </a:xfrm>
          <a:prstGeom prst="rect">
            <a:avLst/>
          </a:prstGeom>
          <a:noFill/>
        </p:spPr>
      </p:pic>
      <p:pic>
        <p:nvPicPr>
          <p:cNvPr id="8196" name="Picture 4" descr="E:\asso SED1+v2\manifestations\sejour GEVAUDAN 2019\gevaudan photos\1526.jpg"/>
          <p:cNvPicPr>
            <a:picLocks noChangeAspect="1" noChangeArrowheads="1"/>
          </p:cNvPicPr>
          <p:nvPr/>
        </p:nvPicPr>
        <p:blipFill>
          <a:blip r:embed="rId13" cstate="print"/>
          <a:srcRect/>
          <a:stretch>
            <a:fillRect/>
          </a:stretch>
        </p:blipFill>
        <p:spPr bwMode="auto">
          <a:xfrm>
            <a:off x="4143372" y="5119732"/>
            <a:ext cx="3857652" cy="180973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1285852" y="357166"/>
            <a:ext cx="7143800" cy="6429420"/>
          </a:xfrm>
          <a:prstGeom prst="rect">
            <a:avLst/>
          </a:prstGeom>
        </p:spPr>
        <p:txBody>
          <a:bodyPr vert="horz" lIns="91440" tIns="45720" rIns="91440" bIns="45720" rtlCol="0" anchor="ctr">
            <a:normAutofit fontScale="6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rgbClr val="0070C0"/>
                </a:solidFill>
                <a:effectLst/>
                <a:uLnTx/>
                <a:uFillTx/>
                <a:latin typeface="Monotype Corsiva" pitchFamily="66" charset="0"/>
                <a:ea typeface="+mj-ea"/>
                <a:cs typeface="+mj-cs"/>
              </a:rPr>
              <a:t>1/ Les objectifs </a:t>
            </a:r>
            <a:r>
              <a:rPr lang="fr-FR" sz="4400" b="1" dirty="0" smtClean="0">
                <a:solidFill>
                  <a:srgbClr val="0070C0"/>
                </a:solidFill>
                <a:latin typeface="Monotype Corsiva" pitchFamily="66" charset="0"/>
                <a:ea typeface="+mj-ea"/>
                <a:cs typeface="+mj-cs"/>
              </a:rPr>
              <a:t>du séjour</a:t>
            </a:r>
            <a:r>
              <a:rPr kumimoji="0" lang="fr-FR" sz="4400" b="1" i="0" u="none" strike="noStrike" kern="1200" cap="none" spc="0" normalizeH="0" baseline="0" noProof="0" dirty="0" smtClean="0">
                <a:ln>
                  <a:noFill/>
                </a:ln>
                <a:solidFill>
                  <a:srgbClr val="0070C0"/>
                </a:solidFill>
                <a:effectLst/>
                <a:uLnTx/>
                <a:uFillTx/>
                <a:latin typeface="Monotype Corsiva" pitchFamily="66" charset="0"/>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onotype Corsiva" pitchFamily="66" charset="0"/>
                <a:ea typeface="+mj-ea"/>
                <a:cs typeface="+mj-cs"/>
              </a:rPr>
              <a:t>	</a:t>
            </a:r>
            <a:r>
              <a:rPr lang="fr-FR" sz="2900" dirty="0" smtClean="0">
                <a:solidFill>
                  <a:srgbClr val="0070C0"/>
                </a:solidFill>
                <a:latin typeface="Aparajita" pitchFamily="34" charset="0"/>
                <a:ea typeface="+mj-ea"/>
                <a:cs typeface="Aparajita" pitchFamily="34" charset="0"/>
              </a:rPr>
              <a:t>Pour qui, pour quoi ? Où ? </a:t>
            </a:r>
          </a:p>
          <a:p>
            <a:pPr marL="0" marR="0" lvl="0" indent="0" defTabSz="914400" rtl="0" eaLnBrk="1" fontAlgn="auto" latinLnBrk="0" hangingPunct="1">
              <a:lnSpc>
                <a:spcPct val="100000"/>
              </a:lnSpc>
              <a:spcBef>
                <a:spcPct val="0"/>
              </a:spcBef>
              <a:spcAft>
                <a:spcPts val="0"/>
              </a:spcAft>
              <a:buClrTx/>
              <a:buSzTx/>
              <a:buFontTx/>
              <a:buNone/>
              <a:tabLst/>
              <a:defRPr/>
            </a:pPr>
            <a:r>
              <a:rPr lang="fr-FR" sz="2900" dirty="0" smtClean="0">
                <a:solidFill>
                  <a:srgbClr val="0070C0"/>
                </a:solidFill>
                <a:latin typeface="Aparajita" pitchFamily="34" charset="0"/>
                <a:ea typeface="+mj-ea"/>
                <a:cs typeface="Aparajita" pitchFamily="34" charset="0"/>
              </a:rPr>
              <a:t>	Comment ? Quelle prise en charge ?</a:t>
            </a:r>
          </a:p>
          <a:p>
            <a:pPr marL="0" marR="0" lvl="0" indent="0" defTabSz="914400" rtl="0" eaLnBrk="1" fontAlgn="auto" latinLnBrk="0" hangingPunct="1">
              <a:lnSpc>
                <a:spcPct val="100000"/>
              </a:lnSpc>
              <a:spcBef>
                <a:spcPct val="0"/>
              </a:spcBef>
              <a:spcAft>
                <a:spcPts val="0"/>
              </a:spcAft>
              <a:buClrTx/>
              <a:buSzTx/>
              <a:buFontTx/>
              <a:buNone/>
              <a:tabLst/>
              <a:defRPr/>
            </a:pPr>
            <a:r>
              <a:rPr lang="fr-FR" sz="2500" dirty="0" smtClean="0">
                <a:solidFill>
                  <a:srgbClr val="0070C0"/>
                </a:solidFill>
                <a:latin typeface="Monotype Corsiva" pitchFamily="66" charset="0"/>
                <a:ea typeface="+mj-ea"/>
                <a:cs typeface="+mj-cs"/>
              </a:rPr>
              <a:t>	</a:t>
            </a:r>
            <a:r>
              <a:rPr lang="fr-FR" sz="2500" b="1" dirty="0" smtClean="0">
                <a:solidFill>
                  <a:srgbClr val="0070C0"/>
                </a:solidFill>
                <a:latin typeface="Monotype Corsiva" pitchFamily="66" charset="0"/>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b="1"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fr-FR" sz="4400" b="1" dirty="0" smtClean="0">
                <a:solidFill>
                  <a:srgbClr val="0070C0"/>
                </a:solidFill>
                <a:latin typeface="Monotype Corsiva" pitchFamily="66" charset="0"/>
                <a:ea typeface="+mj-ea"/>
                <a:cs typeface="+mj-cs"/>
              </a:rPr>
              <a:t>2/  Le déroulement </a:t>
            </a:r>
          </a:p>
          <a:p>
            <a:pPr marL="0" marR="0" lvl="0" indent="0"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onotype Corsiva" pitchFamily="66" charset="0"/>
                <a:ea typeface="+mj-ea"/>
                <a:cs typeface="+mj-cs"/>
              </a:rPr>
              <a:t>	</a:t>
            </a:r>
            <a:r>
              <a:rPr lang="fr-FR" sz="3200" dirty="0" smtClean="0">
                <a:solidFill>
                  <a:srgbClr val="0070C0"/>
                </a:solidFill>
                <a:latin typeface="Aparajita" pitchFamily="34" charset="0"/>
                <a:ea typeface="+mj-ea"/>
                <a:cs typeface="Aparajita" pitchFamily="34" charset="0"/>
              </a:rPr>
              <a:t>Organisation générale,</a:t>
            </a:r>
          </a:p>
          <a:p>
            <a:pPr marL="0" marR="0" lvl="0" indent="0" defTabSz="914400" rtl="0" eaLnBrk="1" fontAlgn="auto" latinLnBrk="0" hangingPunct="1">
              <a:lnSpc>
                <a:spcPct val="100000"/>
              </a:lnSpc>
              <a:spcBef>
                <a:spcPct val="0"/>
              </a:spcBef>
              <a:spcAft>
                <a:spcPts val="0"/>
              </a:spcAft>
              <a:buClrTx/>
              <a:buSzTx/>
              <a:buFontTx/>
              <a:buNone/>
              <a:tabLst/>
              <a:defRPr/>
            </a:pPr>
            <a:r>
              <a:rPr lang="fr-FR" sz="3200" dirty="0" smtClean="0">
                <a:solidFill>
                  <a:srgbClr val="0070C0"/>
                </a:solidFill>
                <a:latin typeface="Aparajita" pitchFamily="34" charset="0"/>
                <a:ea typeface="+mj-ea"/>
                <a:cs typeface="Aparajita" pitchFamily="34" charset="0"/>
              </a:rPr>
              <a:t>	Activités et ateliers,</a:t>
            </a:r>
          </a:p>
          <a:p>
            <a:pPr marL="0" marR="0" lvl="0" indent="0" defTabSz="914400" rtl="0" eaLnBrk="1" fontAlgn="auto" latinLnBrk="0" hangingPunct="1">
              <a:lnSpc>
                <a:spcPct val="100000"/>
              </a:lnSpc>
              <a:spcBef>
                <a:spcPct val="0"/>
              </a:spcBef>
              <a:spcAft>
                <a:spcPts val="0"/>
              </a:spcAft>
              <a:buClrTx/>
              <a:buSzTx/>
              <a:buFontTx/>
              <a:buNone/>
              <a:tabLst/>
              <a:defRPr/>
            </a:pPr>
            <a:r>
              <a:rPr lang="fr-FR" sz="3200" dirty="0" smtClean="0">
                <a:solidFill>
                  <a:srgbClr val="0070C0"/>
                </a:solidFill>
                <a:latin typeface="Aparajita" pitchFamily="34" charset="0"/>
                <a:ea typeface="+mj-ea"/>
                <a:cs typeface="Aparajita" pitchFamily="34" charset="0"/>
              </a:rPr>
              <a:t>	Planning et reportage photos</a:t>
            </a:r>
          </a:p>
          <a:p>
            <a:pPr marL="0" marR="0" lvl="0" indent="0" defTabSz="914400" rtl="0" eaLnBrk="1" fontAlgn="auto" latinLnBrk="0" hangingPunct="1">
              <a:lnSpc>
                <a:spcPct val="100000"/>
              </a:lnSpc>
              <a:spcBef>
                <a:spcPct val="0"/>
              </a:spcBef>
              <a:spcAft>
                <a:spcPts val="0"/>
              </a:spcAft>
              <a:buClrTx/>
              <a:buSzTx/>
              <a:buFontTx/>
              <a:buNone/>
              <a:tabLst/>
              <a:defRPr/>
            </a:pPr>
            <a:endParaRPr lang="fr-FR" sz="3200" dirty="0" smtClean="0">
              <a:solidFill>
                <a:srgbClr val="0070C0"/>
              </a:solidFill>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buFontTx/>
              <a:buNone/>
              <a:tabLst/>
              <a:defRPr/>
            </a:pPr>
            <a:r>
              <a:rPr lang="fr-FR" sz="4400" b="1" dirty="0" smtClean="0">
                <a:solidFill>
                  <a:srgbClr val="0070C0"/>
                </a:solidFill>
                <a:latin typeface="Monotype Corsiva" pitchFamily="66" charset="0"/>
                <a:ea typeface="+mj-ea"/>
                <a:cs typeface="Aparajita" pitchFamily="34" charset="0"/>
              </a:rPr>
              <a:t>3/ Les retours des participants  </a:t>
            </a:r>
          </a:p>
          <a:p>
            <a:pPr marL="0" marR="0" lvl="0" indent="0" defTabSz="914400" rtl="0" eaLnBrk="1" fontAlgn="auto" latinLnBrk="0" hangingPunct="1">
              <a:lnSpc>
                <a:spcPct val="100000"/>
              </a:lnSpc>
              <a:spcBef>
                <a:spcPct val="0"/>
              </a:spcBef>
              <a:spcAft>
                <a:spcPts val="0"/>
              </a:spcAft>
              <a:buClrTx/>
              <a:buSzTx/>
              <a:buFontTx/>
              <a:buNone/>
              <a:tabLst/>
              <a:defRPr/>
            </a:pPr>
            <a:r>
              <a:rPr lang="fr-FR" sz="3200" dirty="0" smtClean="0">
                <a:solidFill>
                  <a:srgbClr val="0070C0"/>
                </a:solidFill>
                <a:latin typeface="Aparajita" pitchFamily="34" charset="0"/>
                <a:ea typeface="+mj-ea"/>
                <a:cs typeface="Aparajita" pitchFamily="34" charset="0"/>
              </a:rPr>
              <a:t>	</a:t>
            </a:r>
          </a:p>
          <a:p>
            <a:pPr marL="0" marR="0" lvl="0" indent="0" defTabSz="914400" rtl="0" eaLnBrk="1" fontAlgn="auto" latinLnBrk="0" hangingPunct="1">
              <a:lnSpc>
                <a:spcPct val="100000"/>
              </a:lnSpc>
              <a:spcBef>
                <a:spcPct val="0"/>
              </a:spcBef>
              <a:spcAft>
                <a:spcPts val="0"/>
              </a:spcAft>
              <a:buClrTx/>
              <a:buSzTx/>
              <a:buFontTx/>
              <a:buNone/>
              <a:tabLst/>
              <a:defRPr/>
            </a:pPr>
            <a:r>
              <a:rPr lang="fr-FR" sz="3200" dirty="0" smtClean="0">
                <a:solidFill>
                  <a:srgbClr val="0070C0"/>
                </a:solidFill>
                <a:latin typeface="Monotype Corsiva" pitchFamily="66" charset="0"/>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a:ln>
                <a:noFill/>
              </a:ln>
              <a:solidFill>
                <a:srgbClr val="0070C0"/>
              </a:solidFill>
              <a:effectLst/>
              <a:uLnTx/>
              <a:uFillTx/>
              <a:latin typeface="Monotype Corsiva" pitchFamily="66" charset="0"/>
              <a:ea typeface="+mj-ea"/>
              <a:cs typeface="+mj-cs"/>
            </a:endParaRPr>
          </a:p>
        </p:txBody>
      </p:sp>
      <p:sp>
        <p:nvSpPr>
          <p:cNvPr id="12" name="Espace réservé de la date 11"/>
          <p:cNvSpPr>
            <a:spLocks noGrp="1"/>
          </p:cNvSpPr>
          <p:nvPr>
            <p:ph type="dt" sz="half" idx="10"/>
          </p:nvPr>
        </p:nvSpPr>
        <p:spPr/>
        <p:txBody>
          <a:bodyPr/>
          <a:lstStyle/>
          <a:p>
            <a:r>
              <a:rPr lang="fr-FR" dirty="0" smtClean="0"/>
              <a:t>22/01/2020</a:t>
            </a:r>
            <a:endParaRPr lang="fr-FR" dirty="0"/>
          </a:p>
        </p:txBody>
      </p:sp>
      <p:sp>
        <p:nvSpPr>
          <p:cNvPr id="13" name="Espace réservé du numéro de diapositive 12"/>
          <p:cNvSpPr>
            <a:spLocks noGrp="1"/>
          </p:cNvSpPr>
          <p:nvPr>
            <p:ph type="sldNum" sz="quarter" idx="12"/>
          </p:nvPr>
        </p:nvSpPr>
        <p:spPr/>
        <p:txBody>
          <a:bodyPr/>
          <a:lstStyle/>
          <a:p>
            <a:fld id="{6C26713A-1768-44B6-A9B9-D9A608E325BE}" type="slidenum">
              <a:rPr lang="fr-FR" smtClean="0"/>
              <a:pPr/>
              <a:t>2</a:t>
            </a:fld>
            <a:endParaRPr lang="fr-FR" dirty="0"/>
          </a:p>
        </p:txBody>
      </p:sp>
      <p:grpSp>
        <p:nvGrpSpPr>
          <p:cNvPr id="15" name="Groupe 14"/>
          <p:cNvGrpSpPr/>
          <p:nvPr/>
        </p:nvGrpSpPr>
        <p:grpSpPr>
          <a:xfrm>
            <a:off x="0" y="0"/>
            <a:ext cx="9001124" cy="1610297"/>
            <a:chOff x="0" y="0"/>
            <a:chExt cx="9001124" cy="1610297"/>
          </a:xfrm>
        </p:grpSpPr>
        <p:grpSp>
          <p:nvGrpSpPr>
            <p:cNvPr id="6" name="Groupe 5"/>
            <p:cNvGrpSpPr/>
            <p:nvPr/>
          </p:nvGrpSpPr>
          <p:grpSpPr>
            <a:xfrm>
              <a:off x="6286512" y="214290"/>
              <a:ext cx="2643174" cy="1218006"/>
              <a:chOff x="6500826" y="124999"/>
              <a:chExt cx="2643174" cy="1218006"/>
            </a:xfrm>
          </p:grpSpPr>
          <p:pic>
            <p:nvPicPr>
              <p:cNvPr id="7" name="Picture 11" descr="F:\asso SED1+v2\sejour 2019\Crédit-photo-S-Macchi-5-300x225.jpg"/>
              <p:cNvPicPr>
                <a:picLocks noChangeAspect="1" noChangeArrowheads="1"/>
              </p:cNvPicPr>
              <p:nvPr/>
            </p:nvPicPr>
            <p:blipFill>
              <a:blip r:embed="rId3"/>
              <a:srcRect/>
              <a:stretch>
                <a:fillRect/>
              </a:stretch>
            </p:blipFill>
            <p:spPr bwMode="auto">
              <a:xfrm>
                <a:off x="6500826" y="124999"/>
                <a:ext cx="1262062" cy="946547"/>
              </a:xfrm>
              <a:prstGeom prst="rect">
                <a:avLst/>
              </a:prstGeom>
              <a:noFill/>
            </p:spPr>
          </p:pic>
          <p:pic>
            <p:nvPicPr>
              <p:cNvPr id="8" name="Picture 12" descr="F:\asso SED1+v2\sejour 2019\tour-des-monts-aubrac-gevaudan-11-240x162.jpg"/>
              <p:cNvPicPr>
                <a:picLocks noChangeAspect="1" noChangeArrowheads="1"/>
              </p:cNvPicPr>
              <p:nvPr/>
            </p:nvPicPr>
            <p:blipFill>
              <a:blip r:embed="rId4"/>
              <a:srcRect/>
              <a:stretch>
                <a:fillRect/>
              </a:stretch>
            </p:blipFill>
            <p:spPr bwMode="auto">
              <a:xfrm>
                <a:off x="7789332" y="428604"/>
                <a:ext cx="1354668" cy="914401"/>
              </a:xfrm>
              <a:prstGeom prst="rect">
                <a:avLst/>
              </a:prstGeom>
              <a:noFill/>
            </p:spPr>
          </p:pic>
        </p:grpSp>
        <p:sp>
          <p:nvSpPr>
            <p:cNvPr id="9" name="Rectangle 8"/>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14" name="Picture 2" descr="E:\asso SED1+v2\logos\étiquerojet 2te 2020.jpg"/>
            <p:cNvPicPr>
              <a:picLocks noChangeAspect="1" noChangeArrowheads="1"/>
            </p:cNvPicPr>
            <p:nvPr/>
          </p:nvPicPr>
          <p:blipFill>
            <a:blip r:embed="rId5"/>
            <a:srcRect/>
            <a:stretch>
              <a:fillRect/>
            </a:stretch>
          </p:blipFill>
          <p:spPr bwMode="auto">
            <a:xfrm>
              <a:off x="0" y="0"/>
              <a:ext cx="1428728" cy="1428728"/>
            </a:xfrm>
            <a:prstGeom prst="rect">
              <a:avLst/>
            </a:prstGeom>
            <a:noFill/>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E:\asso SED1+v2\manifestations\sejour GEVAUDAN 2019\gevaudan photos\1484.jpg"/>
          <p:cNvPicPr>
            <a:picLocks noChangeAspect="1" noChangeArrowheads="1"/>
          </p:cNvPicPr>
          <p:nvPr/>
        </p:nvPicPr>
        <p:blipFill>
          <a:blip r:embed="rId2" cstate="print"/>
          <a:srcRect/>
          <a:stretch>
            <a:fillRect/>
          </a:stretch>
        </p:blipFill>
        <p:spPr bwMode="auto">
          <a:xfrm>
            <a:off x="7500958" y="4000505"/>
            <a:ext cx="1643042" cy="2857496"/>
          </a:xfrm>
          <a:prstGeom prst="rect">
            <a:avLst/>
          </a:prstGeom>
          <a:noFill/>
        </p:spPr>
      </p:pic>
      <p:pic>
        <p:nvPicPr>
          <p:cNvPr id="10244" name="Picture 4" descr="E:\asso SED1+v2\manifestations\sejour GEVAUDAN 2019\gevaudan photos\1487.jpg"/>
          <p:cNvPicPr>
            <a:picLocks noChangeAspect="1" noChangeArrowheads="1"/>
          </p:cNvPicPr>
          <p:nvPr/>
        </p:nvPicPr>
        <p:blipFill>
          <a:blip r:embed="rId3"/>
          <a:srcRect/>
          <a:stretch>
            <a:fillRect/>
          </a:stretch>
        </p:blipFill>
        <p:spPr bwMode="auto">
          <a:xfrm>
            <a:off x="3428992" y="3857628"/>
            <a:ext cx="4071930" cy="2714620"/>
          </a:xfrm>
          <a:prstGeom prst="rect">
            <a:avLst/>
          </a:prstGeom>
          <a:noFill/>
        </p:spPr>
      </p:pic>
      <p:pic>
        <p:nvPicPr>
          <p:cNvPr id="10242" name="Picture 2" descr="E:\asso SED1+v2\manifestations\sejour GEVAUDAN 2019\gevaudan photos\IMG_0721.JPG"/>
          <p:cNvPicPr>
            <a:picLocks noChangeAspect="1" noChangeArrowheads="1"/>
          </p:cNvPicPr>
          <p:nvPr/>
        </p:nvPicPr>
        <p:blipFill>
          <a:blip r:embed="rId4" cstate="print"/>
          <a:srcRect/>
          <a:stretch>
            <a:fillRect/>
          </a:stretch>
        </p:blipFill>
        <p:spPr bwMode="auto">
          <a:xfrm rot="488174">
            <a:off x="6086960" y="1838452"/>
            <a:ext cx="2916912" cy="2187684"/>
          </a:xfrm>
          <a:prstGeom prst="rect">
            <a:avLst/>
          </a:prstGeom>
          <a:noFill/>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5"/>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6"/>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214282" y="214290"/>
            <a:ext cx="8715436" cy="3600986"/>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Pour les parents spécifiquement :</a:t>
            </a:r>
          </a:p>
          <a:p>
            <a:pPr lvl="0">
              <a:spcBef>
                <a:spcPct val="0"/>
              </a:spcBef>
              <a:buFontTx/>
              <a:buChar char="-"/>
              <a:defRPr/>
            </a:pPr>
            <a:r>
              <a:rPr lang="fr-FR" sz="2400" dirty="0" smtClean="0">
                <a:solidFill>
                  <a:srgbClr val="0070C0"/>
                </a:solidFill>
                <a:latin typeface="Aparajita" pitchFamily="34" charset="0"/>
                <a:cs typeface="Aparajita" pitchFamily="34" charset="0"/>
              </a:rPr>
              <a:t> Prise en charge des enfants pour que les parents puissent </a:t>
            </a:r>
          </a:p>
          <a:p>
            <a:pPr lvl="0">
              <a:spcBef>
                <a:spcPct val="0"/>
              </a:spcBef>
              <a:defRPr/>
            </a:pPr>
            <a:r>
              <a:rPr lang="fr-FR" sz="2400" dirty="0" smtClean="0">
                <a:solidFill>
                  <a:srgbClr val="0070C0"/>
                </a:solidFill>
                <a:latin typeface="Aparajita" pitchFamily="34" charset="0"/>
                <a:cs typeface="Aparajita" pitchFamily="34" charset="0"/>
              </a:rPr>
              <a:t>se retrouver, « souffler » et reprendre de l’énergie et de la sérénité,</a:t>
            </a:r>
          </a:p>
          <a:p>
            <a:pPr lvl="0">
              <a:spcBef>
                <a:spcPct val="0"/>
              </a:spcBef>
              <a:buFontTx/>
              <a:buChar char="-"/>
              <a:defRPr/>
            </a:pPr>
            <a:r>
              <a:rPr lang="fr-FR" sz="2400" dirty="0" smtClean="0">
                <a:solidFill>
                  <a:srgbClr val="0070C0"/>
                </a:solidFill>
                <a:latin typeface="Aparajita" pitchFamily="34" charset="0"/>
                <a:cs typeface="Aparajita" pitchFamily="34" charset="0"/>
              </a:rPr>
              <a:t> Hammam, sauna, jacuzzi pour les adultes</a:t>
            </a:r>
          </a:p>
          <a:p>
            <a:pPr lvl="0">
              <a:spcBef>
                <a:spcPct val="0"/>
              </a:spcBef>
              <a:defRPr/>
            </a:pPr>
            <a:r>
              <a:rPr lang="fr-FR" sz="2400" dirty="0" smtClean="0">
                <a:solidFill>
                  <a:srgbClr val="0070C0"/>
                </a:solidFill>
                <a:latin typeface="Aparajita" pitchFamily="34" charset="0"/>
                <a:cs typeface="Aparajita" pitchFamily="34" charset="0"/>
              </a:rPr>
              <a:t>- Chemins de promenades/randonnées au départ du site,</a:t>
            </a:r>
          </a:p>
          <a:p>
            <a:pPr lvl="0">
              <a:spcBef>
                <a:spcPct val="0"/>
              </a:spcBef>
              <a:defRPr/>
            </a:pPr>
            <a:endParaRPr lang="fr-FR" sz="2400" dirty="0" smtClean="0">
              <a:solidFill>
                <a:srgbClr val="0070C0"/>
              </a:solidFill>
              <a:latin typeface="Aparajita" pitchFamily="34" charset="0"/>
              <a:cs typeface="Aparajita" pitchFamily="34" charset="0"/>
            </a:endParaRP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20</a:t>
            </a:fld>
            <a:endParaRPr lang="fr-FR"/>
          </a:p>
        </p:txBody>
      </p:sp>
      <p:pic>
        <p:nvPicPr>
          <p:cNvPr id="9" name="Picture 2" descr="E:\asso SED1+v2\logos\étiquerojet 2te 2020.jpg"/>
          <p:cNvPicPr>
            <a:picLocks noChangeAspect="1" noChangeArrowheads="1"/>
          </p:cNvPicPr>
          <p:nvPr/>
        </p:nvPicPr>
        <p:blipFill>
          <a:blip r:embed="rId7"/>
          <a:srcRect/>
          <a:stretch>
            <a:fillRect/>
          </a:stretch>
        </p:blipFill>
        <p:spPr bwMode="auto">
          <a:xfrm>
            <a:off x="0" y="0"/>
            <a:ext cx="1071538" cy="1071538"/>
          </a:xfrm>
          <a:prstGeom prst="rect">
            <a:avLst/>
          </a:prstGeom>
          <a:noFill/>
        </p:spPr>
      </p:pic>
      <p:pic>
        <p:nvPicPr>
          <p:cNvPr id="10245" name="Picture 5" descr="E:\asso SED1+v2\manifestations\sejour GEVAUDAN 2019\gevaudan photos\1493.jpg"/>
          <p:cNvPicPr>
            <a:picLocks noChangeAspect="1" noChangeArrowheads="1"/>
          </p:cNvPicPr>
          <p:nvPr/>
        </p:nvPicPr>
        <p:blipFill>
          <a:blip r:embed="rId8"/>
          <a:srcRect/>
          <a:stretch>
            <a:fillRect/>
          </a:stretch>
        </p:blipFill>
        <p:spPr bwMode="auto">
          <a:xfrm>
            <a:off x="0" y="3357562"/>
            <a:ext cx="3643302" cy="2428868"/>
          </a:xfrm>
          <a:prstGeom prst="rect">
            <a:avLst/>
          </a:prstGeom>
          <a:noFill/>
        </p:spPr>
      </p:pic>
      <p:pic>
        <p:nvPicPr>
          <p:cNvPr id="10246" name="Picture 6" descr="C:\Users\toshiba\AppData\Local\Microsoft\Windows\Temporary Internet Files\Content.IE5\OHN56J7S\detente_clr[1].gif"/>
          <p:cNvPicPr>
            <a:picLocks noChangeAspect="1" noChangeArrowheads="1"/>
          </p:cNvPicPr>
          <p:nvPr/>
        </p:nvPicPr>
        <p:blipFill>
          <a:blip r:embed="rId9"/>
          <a:srcRect/>
          <a:stretch>
            <a:fillRect/>
          </a:stretch>
        </p:blipFill>
        <p:spPr bwMode="auto">
          <a:xfrm rot="20670206">
            <a:off x="1913407" y="5634722"/>
            <a:ext cx="1071550" cy="110012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0" y="0"/>
            <a:ext cx="8715436" cy="1754326"/>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defRPr/>
            </a:pPr>
            <a:endParaRPr lang="fr-FR" sz="2400" b="1" dirty="0" smtClean="0">
              <a:solidFill>
                <a:srgbClr val="0070C0"/>
              </a:solidFill>
              <a:latin typeface="Aparajita" pitchFamily="34" charset="0"/>
              <a:cs typeface="Aparajita" pitchFamily="34" charset="0"/>
            </a:endParaRPr>
          </a:p>
          <a:p>
            <a:pPr lvl="1">
              <a:spcBef>
                <a:spcPct val="0"/>
              </a:spcBef>
              <a:buFont typeface="Symbol"/>
              <a:buChar char="Þ"/>
              <a:defRPr/>
            </a:pPr>
            <a:r>
              <a:rPr lang="fr-FR" sz="2400" dirty="0" smtClean="0">
                <a:solidFill>
                  <a:srgbClr val="0070C0"/>
                </a:solidFill>
                <a:latin typeface="Aparajita" pitchFamily="34" charset="0"/>
                <a:cs typeface="Aparajita" pitchFamily="34" charset="0"/>
              </a:rPr>
              <a:t> Séances de quad</a:t>
            </a: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21</a:t>
            </a:fld>
            <a:endParaRPr lang="fr-F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071538" cy="1071538"/>
          </a:xfrm>
          <a:prstGeom prst="rect">
            <a:avLst/>
          </a:prstGeom>
          <a:noFill/>
        </p:spPr>
      </p:pic>
      <p:pic>
        <p:nvPicPr>
          <p:cNvPr id="12291" name="Picture 3" descr="E:\asso SED1+v2\manifestations\sejour GEVAUDAN 2019\gevaudan photos\1385.jpg"/>
          <p:cNvPicPr>
            <a:picLocks noChangeAspect="1" noChangeArrowheads="1"/>
          </p:cNvPicPr>
          <p:nvPr/>
        </p:nvPicPr>
        <p:blipFill>
          <a:blip r:embed="rId5" cstate="print"/>
          <a:srcRect/>
          <a:stretch>
            <a:fillRect/>
          </a:stretch>
        </p:blipFill>
        <p:spPr bwMode="auto">
          <a:xfrm>
            <a:off x="3071802" y="2630205"/>
            <a:ext cx="4071966" cy="1656051"/>
          </a:xfrm>
          <a:prstGeom prst="rect">
            <a:avLst/>
          </a:prstGeom>
          <a:noFill/>
        </p:spPr>
      </p:pic>
      <p:pic>
        <p:nvPicPr>
          <p:cNvPr id="12292" name="Picture 4" descr="E:\asso SED1+v2\manifestations\sejour GEVAUDAN 2019\gevaudan photos\1415.jpg"/>
          <p:cNvPicPr>
            <a:picLocks noChangeAspect="1" noChangeArrowheads="1"/>
          </p:cNvPicPr>
          <p:nvPr/>
        </p:nvPicPr>
        <p:blipFill>
          <a:blip r:embed="rId6" cstate="print"/>
          <a:srcRect/>
          <a:stretch>
            <a:fillRect/>
          </a:stretch>
        </p:blipFill>
        <p:spPr bwMode="auto">
          <a:xfrm>
            <a:off x="0" y="1857364"/>
            <a:ext cx="3074640" cy="5000636"/>
          </a:xfrm>
          <a:prstGeom prst="rect">
            <a:avLst/>
          </a:prstGeom>
          <a:noFill/>
        </p:spPr>
      </p:pic>
      <p:pic>
        <p:nvPicPr>
          <p:cNvPr id="12293" name="Picture 5" descr="E:\asso SED1+v2\manifestations\sejour GEVAUDAN 2019\gevaudan photos\1416.jpg"/>
          <p:cNvPicPr>
            <a:picLocks noChangeAspect="1" noChangeArrowheads="1"/>
          </p:cNvPicPr>
          <p:nvPr/>
        </p:nvPicPr>
        <p:blipFill>
          <a:blip r:embed="rId7" cstate="print"/>
          <a:srcRect/>
          <a:stretch>
            <a:fillRect/>
          </a:stretch>
        </p:blipFill>
        <p:spPr bwMode="auto">
          <a:xfrm>
            <a:off x="3071802" y="3690915"/>
            <a:ext cx="6072198" cy="3167085"/>
          </a:xfrm>
          <a:prstGeom prst="rect">
            <a:avLst/>
          </a:prstGeom>
          <a:noFill/>
        </p:spPr>
      </p:pic>
      <p:pic>
        <p:nvPicPr>
          <p:cNvPr id="12295" name="Picture 7"/>
          <p:cNvPicPr>
            <a:picLocks noChangeAspect="1" noChangeArrowheads="1"/>
          </p:cNvPicPr>
          <p:nvPr/>
        </p:nvPicPr>
        <p:blipFill>
          <a:blip r:embed="rId8" cstate="print"/>
          <a:srcRect/>
          <a:stretch>
            <a:fillRect/>
          </a:stretch>
        </p:blipFill>
        <p:spPr bwMode="auto">
          <a:xfrm>
            <a:off x="2786050" y="1394983"/>
            <a:ext cx="4786346" cy="1748265"/>
          </a:xfrm>
          <a:prstGeom prst="rect">
            <a:avLst/>
          </a:prstGeom>
          <a:noFill/>
          <a:ln w="9525">
            <a:noFill/>
            <a:miter lim="800000"/>
            <a:headEnd/>
            <a:tailEnd/>
          </a:ln>
          <a:effectLst/>
        </p:spPr>
      </p:pic>
      <p:pic>
        <p:nvPicPr>
          <p:cNvPr id="12294" name="Picture 6"/>
          <p:cNvPicPr>
            <a:picLocks noChangeAspect="1" noChangeArrowheads="1"/>
          </p:cNvPicPr>
          <p:nvPr/>
        </p:nvPicPr>
        <p:blipFill>
          <a:blip r:embed="rId9" cstate="print"/>
          <a:srcRect/>
          <a:stretch>
            <a:fillRect/>
          </a:stretch>
        </p:blipFill>
        <p:spPr bwMode="auto">
          <a:xfrm rot="647415">
            <a:off x="7013760" y="2059771"/>
            <a:ext cx="2340304" cy="188482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E:\asso SED1+v2\manifestations\sejour GEVAUDAN 2019\gevaudan photos\1101.jpg"/>
          <p:cNvPicPr>
            <a:picLocks noChangeAspect="1" noChangeArrowheads="1"/>
          </p:cNvPicPr>
          <p:nvPr/>
        </p:nvPicPr>
        <p:blipFill>
          <a:blip r:embed="rId2" cstate="print"/>
          <a:srcRect/>
          <a:stretch>
            <a:fillRect/>
          </a:stretch>
        </p:blipFill>
        <p:spPr bwMode="auto">
          <a:xfrm>
            <a:off x="6929454" y="2771900"/>
            <a:ext cx="2214578" cy="4086100"/>
          </a:xfrm>
          <a:prstGeom prst="rect">
            <a:avLst/>
          </a:prstGeom>
          <a:noFill/>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3"/>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4"/>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214282" y="214290"/>
            <a:ext cx="8715436" cy="1384995"/>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defRPr/>
            </a:pPr>
            <a:r>
              <a:rPr lang="fr-FR" sz="2400" dirty="0" smtClean="0">
                <a:solidFill>
                  <a:srgbClr val="0070C0"/>
                </a:solidFill>
                <a:latin typeface="Aparajita" pitchFamily="34" charset="0"/>
                <a:cs typeface="Aparajita" pitchFamily="34" charset="0"/>
              </a:rPr>
              <a:t> Séances d’équitation enfants et adultes </a:t>
            </a: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22</a:t>
            </a:fld>
            <a:endParaRPr lang="fr-FR"/>
          </a:p>
        </p:txBody>
      </p:sp>
      <p:pic>
        <p:nvPicPr>
          <p:cNvPr id="9" name="Picture 2" descr="E:\asso SED1+v2\logos\étiquerojet 2te 2020.jpg"/>
          <p:cNvPicPr>
            <a:picLocks noChangeAspect="1" noChangeArrowheads="1"/>
          </p:cNvPicPr>
          <p:nvPr/>
        </p:nvPicPr>
        <p:blipFill>
          <a:blip r:embed="rId5"/>
          <a:srcRect/>
          <a:stretch>
            <a:fillRect/>
          </a:stretch>
        </p:blipFill>
        <p:spPr bwMode="auto">
          <a:xfrm>
            <a:off x="0" y="0"/>
            <a:ext cx="1071538" cy="1071538"/>
          </a:xfrm>
          <a:prstGeom prst="rect">
            <a:avLst/>
          </a:prstGeom>
          <a:noFill/>
        </p:spPr>
      </p:pic>
      <p:pic>
        <p:nvPicPr>
          <p:cNvPr id="11266" name="Picture 2" descr="E:\asso SED1+v2\manifestations\sejour GEVAUDAN 2019\gevaudan photos\1093.jpg"/>
          <p:cNvPicPr>
            <a:picLocks noChangeAspect="1" noChangeArrowheads="1"/>
          </p:cNvPicPr>
          <p:nvPr/>
        </p:nvPicPr>
        <p:blipFill>
          <a:blip r:embed="rId6" cstate="print"/>
          <a:srcRect/>
          <a:stretch>
            <a:fillRect/>
          </a:stretch>
        </p:blipFill>
        <p:spPr bwMode="auto">
          <a:xfrm>
            <a:off x="4572000" y="1500174"/>
            <a:ext cx="2918384" cy="1347726"/>
          </a:xfrm>
          <a:prstGeom prst="rect">
            <a:avLst/>
          </a:prstGeom>
          <a:noFill/>
        </p:spPr>
      </p:pic>
      <p:pic>
        <p:nvPicPr>
          <p:cNvPr id="11267" name="Picture 3" descr="E:\asso SED1+v2\manifestations\sejour GEVAUDAN 2019\gevaudan photos\1094.jpg"/>
          <p:cNvPicPr>
            <a:picLocks noChangeAspect="1" noChangeArrowheads="1"/>
          </p:cNvPicPr>
          <p:nvPr/>
        </p:nvPicPr>
        <p:blipFill>
          <a:blip r:embed="rId7" cstate="print"/>
          <a:srcRect/>
          <a:stretch>
            <a:fillRect/>
          </a:stretch>
        </p:blipFill>
        <p:spPr bwMode="auto">
          <a:xfrm>
            <a:off x="6929454" y="1500174"/>
            <a:ext cx="2214546" cy="1589495"/>
          </a:xfrm>
          <a:prstGeom prst="rect">
            <a:avLst/>
          </a:prstGeom>
          <a:noFill/>
        </p:spPr>
      </p:pic>
      <p:pic>
        <p:nvPicPr>
          <p:cNvPr id="11268" name="Picture 4" descr="E:\asso SED1+v2\manifestations\sejour GEVAUDAN 2019\gevaudan photos\1095.jpg"/>
          <p:cNvPicPr>
            <a:picLocks noChangeAspect="1" noChangeArrowheads="1"/>
          </p:cNvPicPr>
          <p:nvPr/>
        </p:nvPicPr>
        <p:blipFill>
          <a:blip r:embed="rId8" cstate="print"/>
          <a:srcRect/>
          <a:stretch>
            <a:fillRect/>
          </a:stretch>
        </p:blipFill>
        <p:spPr bwMode="auto">
          <a:xfrm>
            <a:off x="0" y="1500174"/>
            <a:ext cx="4857784" cy="2243352"/>
          </a:xfrm>
          <a:prstGeom prst="rect">
            <a:avLst/>
          </a:prstGeom>
          <a:noFill/>
        </p:spPr>
      </p:pic>
      <p:pic>
        <p:nvPicPr>
          <p:cNvPr id="11269" name="Picture 5" descr="E:\asso SED1+v2\manifestations\sejour GEVAUDAN 2019\gevaudan photos\1143.jpg"/>
          <p:cNvPicPr>
            <a:picLocks noChangeAspect="1" noChangeArrowheads="1"/>
          </p:cNvPicPr>
          <p:nvPr/>
        </p:nvPicPr>
        <p:blipFill>
          <a:blip r:embed="rId9" cstate="print"/>
          <a:srcRect/>
          <a:stretch>
            <a:fillRect/>
          </a:stretch>
        </p:blipFill>
        <p:spPr bwMode="auto">
          <a:xfrm>
            <a:off x="0" y="3714752"/>
            <a:ext cx="6929454" cy="3143248"/>
          </a:xfrm>
          <a:prstGeom prst="rect">
            <a:avLst/>
          </a:prstGeom>
          <a:noFill/>
        </p:spPr>
      </p:pic>
      <p:pic>
        <p:nvPicPr>
          <p:cNvPr id="11271" name="Picture 7" descr="E:\asso SED1+v2\manifestations\sejour GEVAUDAN 2019\gevaudan photos\logo.png"/>
          <p:cNvPicPr>
            <a:picLocks noChangeAspect="1" noChangeArrowheads="1"/>
          </p:cNvPicPr>
          <p:nvPr/>
        </p:nvPicPr>
        <p:blipFill>
          <a:blip r:embed="rId10"/>
          <a:srcRect/>
          <a:stretch>
            <a:fillRect/>
          </a:stretch>
        </p:blipFill>
        <p:spPr bwMode="auto">
          <a:xfrm>
            <a:off x="4500562" y="2857496"/>
            <a:ext cx="2728384" cy="857256"/>
          </a:xfrm>
          <a:prstGeom prst="rect">
            <a:avLst/>
          </a:prstGeom>
          <a:noFill/>
        </p:spPr>
      </p:pic>
      <p:pic>
        <p:nvPicPr>
          <p:cNvPr id="11272" name="Picture 8" descr="C:\Users\toshiba\AppData\Local\Microsoft\Windows\Temporary Internet Files\Content.IE5\OHN56J7S\689px-Héraldique_meuble_Fer_à_cheval.svg[1].png"/>
          <p:cNvPicPr>
            <a:picLocks noChangeAspect="1" noChangeArrowheads="1"/>
          </p:cNvPicPr>
          <p:nvPr/>
        </p:nvPicPr>
        <p:blipFill>
          <a:blip r:embed="rId11" cstate="print"/>
          <a:srcRect/>
          <a:stretch>
            <a:fillRect/>
          </a:stretch>
        </p:blipFill>
        <p:spPr bwMode="auto">
          <a:xfrm rot="20222270">
            <a:off x="10310" y="3344717"/>
            <a:ext cx="861699" cy="9605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Picture 9"/>
          <p:cNvPicPr>
            <a:picLocks noChangeAspect="1" noChangeArrowheads="1"/>
          </p:cNvPicPr>
          <p:nvPr/>
        </p:nvPicPr>
        <p:blipFill>
          <a:blip r:embed="rId2" cstate="print"/>
          <a:srcRect/>
          <a:stretch>
            <a:fillRect/>
          </a:stretch>
        </p:blipFill>
        <p:spPr bwMode="auto">
          <a:xfrm>
            <a:off x="928662" y="4695958"/>
            <a:ext cx="2500330" cy="2162042"/>
          </a:xfrm>
          <a:prstGeom prst="rect">
            <a:avLst/>
          </a:prstGeom>
          <a:noFill/>
          <a:ln w="9525">
            <a:noFill/>
            <a:miter lim="800000"/>
            <a:headEnd/>
            <a:tailEnd/>
          </a:ln>
          <a:effectLst/>
        </p:spPr>
      </p:pic>
      <p:pic>
        <p:nvPicPr>
          <p:cNvPr id="13319" name="Picture 7"/>
          <p:cNvPicPr>
            <a:picLocks noChangeAspect="1" noChangeArrowheads="1"/>
          </p:cNvPicPr>
          <p:nvPr/>
        </p:nvPicPr>
        <p:blipFill>
          <a:blip r:embed="rId3" cstate="print"/>
          <a:srcRect/>
          <a:stretch>
            <a:fillRect/>
          </a:stretch>
        </p:blipFill>
        <p:spPr bwMode="auto">
          <a:xfrm>
            <a:off x="3357554" y="4562519"/>
            <a:ext cx="5357850" cy="2295482"/>
          </a:xfrm>
          <a:prstGeom prst="rect">
            <a:avLst/>
          </a:prstGeom>
          <a:noFill/>
          <a:ln w="9525">
            <a:noFill/>
            <a:miter lim="800000"/>
            <a:headEnd/>
            <a:tailEnd/>
          </a:ln>
          <a:effectLst/>
        </p:spPr>
      </p:pic>
      <p:pic>
        <p:nvPicPr>
          <p:cNvPr id="13315" name="Picture 3" descr="E:\asso SED1+v2\manifestations\sejour GEVAUDAN 2019\gevaudan photos\1522.jpg"/>
          <p:cNvPicPr>
            <a:picLocks noChangeAspect="1" noChangeArrowheads="1"/>
          </p:cNvPicPr>
          <p:nvPr/>
        </p:nvPicPr>
        <p:blipFill>
          <a:blip r:embed="rId4" cstate="print"/>
          <a:srcRect/>
          <a:stretch>
            <a:fillRect/>
          </a:stretch>
        </p:blipFill>
        <p:spPr bwMode="auto">
          <a:xfrm>
            <a:off x="7286644" y="2214554"/>
            <a:ext cx="1143008" cy="2204306"/>
          </a:xfrm>
          <a:prstGeom prst="rect">
            <a:avLst/>
          </a:prstGeom>
          <a:noFill/>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5"/>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6"/>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214282" y="214290"/>
            <a:ext cx="8715436" cy="1754326"/>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Grâce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et un encadrement professionnel</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Evènements, activités : illustration : soirée Halloween </a:t>
            </a:r>
          </a:p>
          <a:p>
            <a:pPr lvl="0">
              <a:spcBef>
                <a:spcPct val="0"/>
              </a:spcBef>
              <a:defRPr/>
            </a:pPr>
            <a:r>
              <a:rPr lang="fr-FR" sz="2400" dirty="0" smtClean="0">
                <a:solidFill>
                  <a:srgbClr val="0070C0"/>
                </a:solidFill>
                <a:latin typeface="Aparajita" pitchFamily="34" charset="0"/>
                <a:cs typeface="Aparajita" pitchFamily="34" charset="0"/>
              </a:rPr>
              <a:t>(ateliers maquillage, cuisine, chasse aux bonbons, cadeaux et déguisements) </a:t>
            </a:r>
          </a:p>
        </p:txBody>
      </p:sp>
      <p:sp>
        <p:nvSpPr>
          <p:cNvPr id="7" name="Espace réservé de la date 6"/>
          <p:cNvSpPr>
            <a:spLocks noGrp="1"/>
          </p:cNvSpPr>
          <p:nvPr>
            <p:ph type="dt" sz="half" idx="10"/>
          </p:nvPr>
        </p:nvSpPr>
        <p:spPr/>
        <p:txBody>
          <a:bodyPr/>
          <a:lstStyle/>
          <a:p>
            <a:r>
              <a:rPr lang="fr-FR" smtClean="0"/>
              <a:t>02/10/2019</a:t>
            </a:r>
            <a:endParaRPr lang="fr-FR"/>
          </a:p>
        </p:txBody>
      </p:sp>
      <p:sp>
        <p:nvSpPr>
          <p:cNvPr id="8" name="Espace réservé du numéro de diapositive 7"/>
          <p:cNvSpPr>
            <a:spLocks noGrp="1"/>
          </p:cNvSpPr>
          <p:nvPr>
            <p:ph type="sldNum" sz="quarter" idx="12"/>
          </p:nvPr>
        </p:nvSpPr>
        <p:spPr/>
        <p:txBody>
          <a:bodyPr/>
          <a:lstStyle/>
          <a:p>
            <a:fld id="{6C26713A-1768-44B6-A9B9-D9A608E325BE}" type="slidenum">
              <a:rPr lang="fr-FR" smtClean="0"/>
              <a:pPr/>
              <a:t>23</a:t>
            </a:fld>
            <a:endParaRPr lang="fr-FR"/>
          </a:p>
        </p:txBody>
      </p:sp>
      <p:pic>
        <p:nvPicPr>
          <p:cNvPr id="9" name="Picture 2" descr="E:\asso SED1+v2\logos\étiquerojet 2te 2020.jpg"/>
          <p:cNvPicPr>
            <a:picLocks noChangeAspect="1" noChangeArrowheads="1"/>
          </p:cNvPicPr>
          <p:nvPr/>
        </p:nvPicPr>
        <p:blipFill>
          <a:blip r:embed="rId7"/>
          <a:srcRect/>
          <a:stretch>
            <a:fillRect/>
          </a:stretch>
        </p:blipFill>
        <p:spPr bwMode="auto">
          <a:xfrm>
            <a:off x="0" y="0"/>
            <a:ext cx="1071538" cy="1071538"/>
          </a:xfrm>
          <a:prstGeom prst="rect">
            <a:avLst/>
          </a:prstGeom>
          <a:noFill/>
        </p:spPr>
      </p:pic>
      <p:pic>
        <p:nvPicPr>
          <p:cNvPr id="13317" name="Picture 5"/>
          <p:cNvPicPr>
            <a:picLocks noChangeAspect="1" noChangeArrowheads="1"/>
          </p:cNvPicPr>
          <p:nvPr/>
        </p:nvPicPr>
        <p:blipFill>
          <a:blip r:embed="rId8" cstate="print"/>
          <a:srcRect/>
          <a:stretch>
            <a:fillRect/>
          </a:stretch>
        </p:blipFill>
        <p:spPr bwMode="auto">
          <a:xfrm>
            <a:off x="0" y="1857364"/>
            <a:ext cx="5357850" cy="2921715"/>
          </a:xfrm>
          <a:prstGeom prst="rect">
            <a:avLst/>
          </a:prstGeom>
          <a:noFill/>
          <a:ln w="9525">
            <a:noFill/>
            <a:miter lim="800000"/>
            <a:headEnd/>
            <a:tailEnd/>
          </a:ln>
          <a:effectLst/>
        </p:spPr>
      </p:pic>
      <p:pic>
        <p:nvPicPr>
          <p:cNvPr id="13320" name="Picture 8"/>
          <p:cNvPicPr>
            <a:picLocks noChangeAspect="1" noChangeArrowheads="1"/>
          </p:cNvPicPr>
          <p:nvPr/>
        </p:nvPicPr>
        <p:blipFill>
          <a:blip r:embed="rId9" cstate="print"/>
          <a:srcRect/>
          <a:stretch>
            <a:fillRect/>
          </a:stretch>
        </p:blipFill>
        <p:spPr bwMode="auto">
          <a:xfrm>
            <a:off x="5572132" y="1857364"/>
            <a:ext cx="1481145" cy="2278198"/>
          </a:xfrm>
          <a:prstGeom prst="rect">
            <a:avLst/>
          </a:prstGeom>
          <a:noFill/>
          <a:ln w="9525">
            <a:noFill/>
            <a:miter lim="800000"/>
            <a:headEnd/>
            <a:tailEnd/>
          </a:ln>
          <a:effectLst/>
        </p:spPr>
      </p:pic>
      <p:pic>
        <p:nvPicPr>
          <p:cNvPr id="13322" name="Picture 10" descr="C:\Users\toshiba\AppData\Local\Microsoft\Windows\Temporary Internet Files\Content.IE5\HGH1LM7O\1024px-Winking_smiley_yellow_simple.svg[1].png"/>
          <p:cNvPicPr>
            <a:picLocks noChangeAspect="1" noChangeArrowheads="1"/>
          </p:cNvPicPr>
          <p:nvPr/>
        </p:nvPicPr>
        <p:blipFill>
          <a:blip r:embed="rId10" cstate="print"/>
          <a:srcRect/>
          <a:stretch>
            <a:fillRect/>
          </a:stretch>
        </p:blipFill>
        <p:spPr bwMode="auto">
          <a:xfrm flipH="1">
            <a:off x="3786182" y="2285992"/>
            <a:ext cx="285704" cy="285704"/>
          </a:xfrm>
          <a:prstGeom prst="rect">
            <a:avLst/>
          </a:prstGeom>
          <a:noFill/>
        </p:spPr>
      </p:pic>
      <p:pic>
        <p:nvPicPr>
          <p:cNvPr id="13323" name="Picture 11" descr="C:\Program Files (x86)\Microsoft Office\MEDIA\CAGCAT10\j0305493.wmf"/>
          <p:cNvPicPr>
            <a:picLocks noChangeAspect="1" noChangeArrowheads="1"/>
          </p:cNvPicPr>
          <p:nvPr/>
        </p:nvPicPr>
        <p:blipFill>
          <a:blip r:embed="rId11"/>
          <a:srcRect/>
          <a:stretch>
            <a:fillRect/>
          </a:stretch>
        </p:blipFill>
        <p:spPr bwMode="auto">
          <a:xfrm rot="768054">
            <a:off x="7942391" y="1612239"/>
            <a:ext cx="1114156" cy="914396"/>
          </a:xfrm>
          <a:prstGeom prst="rect">
            <a:avLst/>
          </a:prstGeom>
          <a:noFill/>
        </p:spPr>
      </p:pic>
      <p:pic>
        <p:nvPicPr>
          <p:cNvPr id="13324" name="Picture 12" descr="C:\Users\toshiba\AppData\Local\Microsoft\Windows\Temporary Internet Files\Content.IE5\SRS6V0KD\happy-halloween-1506961290RMi[1].jpg"/>
          <p:cNvPicPr>
            <a:picLocks noChangeAspect="1" noChangeArrowheads="1"/>
          </p:cNvPicPr>
          <p:nvPr/>
        </p:nvPicPr>
        <p:blipFill>
          <a:blip r:embed="rId12" cstate="print"/>
          <a:srcRect/>
          <a:stretch>
            <a:fillRect/>
          </a:stretch>
        </p:blipFill>
        <p:spPr bwMode="auto">
          <a:xfrm>
            <a:off x="0" y="4714884"/>
            <a:ext cx="1219784" cy="2143116"/>
          </a:xfrm>
          <a:prstGeom prst="rect">
            <a:avLst/>
          </a:prstGeom>
          <a:noFill/>
        </p:spPr>
      </p:pic>
      <p:pic>
        <p:nvPicPr>
          <p:cNvPr id="13325" name="Picture 13" descr="C:\Users\toshiba\AppData\Local\Microsoft\Windows\Temporary Internet Files\Content.IE5\HGH1LM7O\bonbon_PNG13889[1].png"/>
          <p:cNvPicPr>
            <a:picLocks noChangeAspect="1" noChangeArrowheads="1"/>
          </p:cNvPicPr>
          <p:nvPr/>
        </p:nvPicPr>
        <p:blipFill>
          <a:blip r:embed="rId13" cstate="print"/>
          <a:srcRect/>
          <a:stretch>
            <a:fillRect/>
          </a:stretch>
        </p:blipFill>
        <p:spPr bwMode="auto">
          <a:xfrm>
            <a:off x="6143636" y="4000504"/>
            <a:ext cx="976306" cy="661447"/>
          </a:xfrm>
          <a:prstGeom prst="rect">
            <a:avLst/>
          </a:prstGeom>
          <a:noFill/>
        </p:spPr>
      </p:pic>
      <p:pic>
        <p:nvPicPr>
          <p:cNvPr id="22" name="Picture 13" descr="C:\Users\toshiba\AppData\Local\Microsoft\Windows\Temporary Internet Files\Content.IE5\HGH1LM7O\bonbon_PNG13889[1].png"/>
          <p:cNvPicPr>
            <a:picLocks noChangeAspect="1" noChangeArrowheads="1"/>
          </p:cNvPicPr>
          <p:nvPr/>
        </p:nvPicPr>
        <p:blipFill>
          <a:blip r:embed="rId13" cstate="print"/>
          <a:srcRect/>
          <a:stretch>
            <a:fillRect/>
          </a:stretch>
        </p:blipFill>
        <p:spPr bwMode="auto">
          <a:xfrm>
            <a:off x="8167694" y="5643578"/>
            <a:ext cx="976306" cy="66144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24</a:t>
            </a:fld>
            <a:endParaRPr lang="fr-FR"/>
          </a:p>
        </p:txBody>
      </p:sp>
      <p:sp>
        <p:nvSpPr>
          <p:cNvPr id="4" name="Rectangle 3"/>
          <p:cNvSpPr/>
          <p:nvPr/>
        </p:nvSpPr>
        <p:spPr>
          <a:xfrm>
            <a:off x="785786" y="2500306"/>
            <a:ext cx="7072362" cy="2554545"/>
          </a:xfrm>
          <a:prstGeom prst="rect">
            <a:avLst/>
          </a:prstGeom>
        </p:spPr>
        <p:txBody>
          <a:bodyPr wrap="square">
            <a:spAutoFit/>
          </a:bodyPr>
          <a:lstStyle/>
          <a:p>
            <a:pPr lvl="0">
              <a:spcBef>
                <a:spcPct val="0"/>
              </a:spcBef>
              <a:defRPr/>
            </a:pPr>
            <a:r>
              <a:rPr lang="fr-FR" sz="4400" b="1" dirty="0" smtClean="0">
                <a:solidFill>
                  <a:srgbClr val="0070C0"/>
                </a:solidFill>
                <a:latin typeface="Monotype Corsiva" pitchFamily="66" charset="0"/>
                <a:cs typeface="Aparajita" pitchFamily="34" charset="0"/>
              </a:rPr>
              <a:t>3 / Les retours des participants</a:t>
            </a: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r>
              <a:rPr lang="fr-FR" sz="2800" b="1" dirty="0" smtClean="0">
                <a:solidFill>
                  <a:srgbClr val="0070C0"/>
                </a:solidFill>
                <a:latin typeface="Monotype Corsiva" pitchFamily="66" charset="0"/>
                <a:cs typeface="Aparajita" pitchFamily="34" charset="0"/>
              </a:rPr>
              <a:t>Quelques lignes des familles</a:t>
            </a:r>
            <a:endParaRPr lang="fr-FR" sz="2800" b="1" dirty="0" smtClean="0">
              <a:solidFill>
                <a:srgbClr val="0070C0"/>
              </a:solidFill>
              <a:latin typeface="Monotype Corsiva" pitchFamily="66" charset="0"/>
            </a:endParaRPr>
          </a:p>
          <a:p>
            <a:pPr lvl="0">
              <a:spcBef>
                <a:spcPct val="0"/>
              </a:spcBef>
              <a:defRPr/>
            </a:pPr>
            <a:r>
              <a:rPr lang="fr-FR" sz="4400" dirty="0" smtClean="0">
                <a:solidFill>
                  <a:srgbClr val="0070C0"/>
                </a:solidFill>
                <a:latin typeface="Monotype Corsiva" pitchFamily="66" charset="0"/>
              </a:rPr>
              <a:t>		</a:t>
            </a:r>
            <a:endParaRPr lang="fr-FR" sz="4400" dirty="0"/>
          </a:p>
        </p:txBody>
      </p:sp>
      <p:grpSp>
        <p:nvGrpSpPr>
          <p:cNvPr id="6" name="Groupe 5"/>
          <p:cNvGrpSpPr/>
          <p:nvPr/>
        </p:nvGrpSpPr>
        <p:grpSpPr>
          <a:xfrm>
            <a:off x="0" y="0"/>
            <a:ext cx="9001124" cy="1610297"/>
            <a:chOff x="0" y="0"/>
            <a:chExt cx="9001124" cy="1610297"/>
          </a:xfrm>
        </p:grpSpPr>
        <p:grpSp>
          <p:nvGrpSpPr>
            <p:cNvPr id="7"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25</a:t>
            </a:fld>
            <a:endParaRPr lang="fr-FR"/>
          </a:p>
        </p:txBody>
      </p:sp>
      <p:sp>
        <p:nvSpPr>
          <p:cNvPr id="4" name="Rectangle 3"/>
          <p:cNvSpPr/>
          <p:nvPr/>
        </p:nvSpPr>
        <p:spPr>
          <a:xfrm>
            <a:off x="357158" y="142852"/>
            <a:ext cx="8143932" cy="6863417"/>
          </a:xfrm>
          <a:prstGeom prst="rect">
            <a:avLst/>
          </a:prstGeom>
        </p:spPr>
        <p:txBody>
          <a:bodyPr wrap="square">
            <a:spAutoFit/>
          </a:bodyPr>
          <a:lstStyle/>
          <a:p>
            <a:pPr lvl="0">
              <a:spcBef>
                <a:spcPct val="0"/>
              </a:spcBef>
              <a:defRPr/>
            </a:pPr>
            <a:r>
              <a:rPr lang="fr-FR" sz="4400" b="1" dirty="0" smtClean="0">
                <a:solidFill>
                  <a:srgbClr val="0070C0"/>
                </a:solidFill>
                <a:latin typeface="Monotype Corsiva" pitchFamily="66" charset="0"/>
                <a:cs typeface="Aparajita" pitchFamily="34" charset="0"/>
              </a:rPr>
              <a:t>        Quelques retours </a:t>
            </a:r>
          </a:p>
          <a:p>
            <a:pPr lvl="0">
              <a:spcBef>
                <a:spcPct val="0"/>
              </a:spcBef>
              <a:defRPr/>
            </a:pPr>
            <a:r>
              <a:rPr lang="fr-FR" sz="4400" b="1" dirty="0" smtClean="0">
                <a:solidFill>
                  <a:srgbClr val="0070C0"/>
                </a:solidFill>
                <a:latin typeface="Monotype Corsiva" pitchFamily="66" charset="0"/>
                <a:cs typeface="Aparajita" pitchFamily="34" charset="0"/>
              </a:rPr>
              <a:t>                         de parents :</a:t>
            </a: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r>
              <a:rPr lang="fr-FR" sz="4400" b="1" dirty="0" smtClean="0">
                <a:solidFill>
                  <a:srgbClr val="0070C0"/>
                </a:solidFill>
                <a:latin typeface="Monotype Corsiva" pitchFamily="66" charset="0"/>
                <a:cs typeface="Aparajita" pitchFamily="34" charset="0"/>
              </a:rPr>
              <a:t> </a:t>
            </a:r>
          </a:p>
          <a:p>
            <a:pPr lvl="0">
              <a:spcBef>
                <a:spcPct val="0"/>
              </a:spcBef>
              <a:defRPr/>
            </a:pPr>
            <a:endParaRPr lang="fr-FR" sz="4400" b="1" dirty="0" smtClean="0">
              <a:solidFill>
                <a:srgbClr val="0070C0"/>
              </a:solidFill>
              <a:latin typeface="Monotype Corsiva" pitchFamily="66" charset="0"/>
              <a:cs typeface="Aparajita" pitchFamily="34" charset="0"/>
            </a:endParaRPr>
          </a:p>
          <a:p>
            <a:pPr lvl="0">
              <a:spcBef>
                <a:spcPct val="0"/>
              </a:spcBef>
              <a:defRPr/>
            </a:pPr>
            <a:r>
              <a:rPr lang="fr-FR" sz="4400" dirty="0" smtClean="0">
                <a:solidFill>
                  <a:srgbClr val="0070C0"/>
                </a:solidFill>
                <a:latin typeface="Monotype Corsiva" pitchFamily="66" charset="0"/>
              </a:rPr>
              <a:t>		</a:t>
            </a:r>
            <a:endParaRPr lang="fr-FR" sz="4400" dirty="0"/>
          </a:p>
        </p:txBody>
      </p:sp>
      <p:grpSp>
        <p:nvGrpSpPr>
          <p:cNvPr id="5" name="Groupe 5"/>
          <p:cNvGrpSpPr/>
          <p:nvPr/>
        </p:nvGrpSpPr>
        <p:grpSpPr>
          <a:xfrm>
            <a:off x="0" y="0"/>
            <a:ext cx="9001124" cy="1610297"/>
            <a:chOff x="0" y="0"/>
            <a:chExt cx="9001124" cy="1610297"/>
          </a:xfrm>
        </p:grpSpPr>
        <p:grpSp>
          <p:nvGrpSpPr>
            <p:cNvPr id="6"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
        <p:nvSpPr>
          <p:cNvPr id="13" name="Rectangle à coins arrondis 12"/>
          <p:cNvSpPr/>
          <p:nvPr/>
        </p:nvSpPr>
        <p:spPr>
          <a:xfrm>
            <a:off x="71406" y="1500174"/>
            <a:ext cx="8929718" cy="492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Nous sommes partis au séjour du </a:t>
            </a:r>
            <a:r>
              <a:rPr lang="fr-FR" dirty="0" err="1" smtClean="0"/>
              <a:t>Gevaudan</a:t>
            </a:r>
            <a:r>
              <a:rPr lang="fr-FR" dirty="0" smtClean="0"/>
              <a:t> avec mes 4 fils. Ces quelques jours ont été d’un grand bénéfice pour tous.</a:t>
            </a:r>
          </a:p>
          <a:p>
            <a:r>
              <a:rPr lang="fr-FR" dirty="0" smtClean="0"/>
              <a:t>Pour ma part, en tant que maman et que </a:t>
            </a:r>
            <a:r>
              <a:rPr lang="fr-FR" dirty="0" err="1" smtClean="0"/>
              <a:t>sediste</a:t>
            </a:r>
            <a:r>
              <a:rPr lang="fr-FR" dirty="0" smtClean="0"/>
              <a:t>, j’ai pu parler aux intervenants médicaux. Ils m’ont fait découvrir les différents matériels pour soulager mes douleurs. J’ai également pu échanger avec d’autres maman, avec qui j’ai gardé contact depuis. Grâce à ce séjour, je me sens moins isolée.</a:t>
            </a:r>
          </a:p>
          <a:p>
            <a:r>
              <a:rPr lang="fr-FR" dirty="0" smtClean="0"/>
              <a:t>Mais je dirais que le plus grand bénéfice, fut pour mes enfants. Mon fils aîné , </a:t>
            </a:r>
            <a:r>
              <a:rPr lang="fr-FR" dirty="0" err="1" smtClean="0"/>
              <a:t>sediste</a:t>
            </a:r>
            <a:r>
              <a:rPr lang="fr-FR" dirty="0" smtClean="0"/>
              <a:t> et autiste, qualifie ce séjour de « déclic ». Il s’est aperçu que nombreux sont les enfants </a:t>
            </a:r>
            <a:r>
              <a:rPr lang="fr-FR" dirty="0" err="1" smtClean="0"/>
              <a:t>sedistes</a:t>
            </a:r>
            <a:r>
              <a:rPr lang="fr-FR" dirty="0" smtClean="0"/>
              <a:t> qui sont également autistes . Il a pu parler, sans avoir à se cacher car la bas, on ne le regardait pas comme une bête curieuse. Depuis, il s’ouvre plus aux autres. </a:t>
            </a:r>
          </a:p>
          <a:p>
            <a:r>
              <a:rPr lang="fr-FR" dirty="0" smtClean="0"/>
              <a:t>Mes autres enfants ont cessé de penser qu’ils étaient bizarres . Ils ont vu d’autres enfants qui eux aussi souffraient en permanence, se tordaient , se fatiguaient.. et ils se sont sentis enfin comme les autres.</a:t>
            </a:r>
          </a:p>
          <a:p>
            <a:r>
              <a:rPr lang="fr-FR" dirty="0" smtClean="0"/>
              <a:t/>
            </a:r>
            <a:br>
              <a:rPr lang="fr-FR" dirty="0" smtClean="0"/>
            </a:br>
            <a:endParaRPr lang="fr-FR" dirty="0" smtClean="0"/>
          </a:p>
          <a:p>
            <a:r>
              <a:rPr lang="fr-FR" dirty="0" smtClean="0"/>
              <a:t>Ces quelques mots ne sont qu’une infime partie de ce que nous a apporté ce séjour.</a:t>
            </a:r>
          </a:p>
          <a:p>
            <a:r>
              <a:rPr lang="fr-FR" dirty="0" smtClean="0"/>
              <a:t>Une chose est sure, nous remercions SED1+ et la fondation Auchan.</a:t>
            </a:r>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26</a:t>
            </a:fld>
            <a:endParaRPr lang="fr-FR"/>
          </a:p>
        </p:txBody>
      </p:sp>
      <p:sp>
        <p:nvSpPr>
          <p:cNvPr id="4" name="Rectangle 3"/>
          <p:cNvSpPr/>
          <p:nvPr/>
        </p:nvSpPr>
        <p:spPr>
          <a:xfrm>
            <a:off x="785786" y="2500306"/>
            <a:ext cx="7072362" cy="769441"/>
          </a:xfrm>
          <a:prstGeom prst="rect">
            <a:avLst/>
          </a:prstGeom>
        </p:spPr>
        <p:txBody>
          <a:bodyPr wrap="square">
            <a:spAutoFit/>
          </a:bodyPr>
          <a:lstStyle/>
          <a:p>
            <a:pPr lvl="0">
              <a:spcBef>
                <a:spcPct val="0"/>
              </a:spcBef>
              <a:defRPr/>
            </a:pPr>
            <a:r>
              <a:rPr lang="fr-FR" sz="4400" dirty="0" smtClean="0">
                <a:solidFill>
                  <a:srgbClr val="0070C0"/>
                </a:solidFill>
                <a:latin typeface="Monotype Corsiva" pitchFamily="66" charset="0"/>
              </a:rPr>
              <a:t>		</a:t>
            </a:r>
            <a:endParaRPr lang="fr-FR" sz="4400" dirty="0"/>
          </a:p>
        </p:txBody>
      </p:sp>
      <p:grpSp>
        <p:nvGrpSpPr>
          <p:cNvPr id="5" name="Groupe 5"/>
          <p:cNvGrpSpPr/>
          <p:nvPr/>
        </p:nvGrpSpPr>
        <p:grpSpPr>
          <a:xfrm>
            <a:off x="0" y="0"/>
            <a:ext cx="9001124" cy="1610297"/>
            <a:chOff x="0" y="0"/>
            <a:chExt cx="9001124" cy="1610297"/>
          </a:xfrm>
        </p:grpSpPr>
        <p:grpSp>
          <p:nvGrpSpPr>
            <p:cNvPr id="6"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
        <p:nvSpPr>
          <p:cNvPr id="14" name="Bulle ronde 13"/>
          <p:cNvSpPr/>
          <p:nvPr/>
        </p:nvSpPr>
        <p:spPr>
          <a:xfrm rot="385881">
            <a:off x="338261" y="1264330"/>
            <a:ext cx="8819597" cy="4899749"/>
          </a:xfrm>
          <a:prstGeom prst="wedgeEllipse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smtClean="0"/>
              <a:t>L’équitation était vraiment un point fort dans le Séjour, cette activité nous a permise de reprendre confiance en nous et de refaire des activités inespérées.</a:t>
            </a:r>
          </a:p>
          <a:p>
            <a:pPr algn="just"/>
            <a:r>
              <a:rPr lang="fr-FR" dirty="0" smtClean="0"/>
              <a:t>Le centre était très accueillant et pratique permettant de vraiment se ressourcer, se reposer et de vraiment se sentir en vacances.</a:t>
            </a:r>
          </a:p>
          <a:p>
            <a:pPr algn="just"/>
            <a:r>
              <a:rPr lang="fr-FR" dirty="0" smtClean="0"/>
              <a:t>L’équipe de l’association a proposé des activités qui ont permises autant de partager, apprendre autour de la maladie avec des personnes qui vivent les mêmes réalités que de découvrir des activités et une nouvelle région.</a:t>
            </a:r>
            <a:br>
              <a:rPr lang="fr-FR" dirty="0" smtClean="0"/>
            </a:br>
            <a:endParaRPr lang="fr-FR" dirty="0" smtClean="0"/>
          </a:p>
          <a:p>
            <a:pPr algn="just"/>
            <a:r>
              <a:rPr lang="fr-FR" dirty="0" smtClean="0"/>
              <a:t>Un grand merci à la fondation et l’association qui a permis un financement et permettre l’inclusion de tous sans différences.</a:t>
            </a:r>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27</a:t>
            </a:fld>
            <a:endParaRPr lang="fr-FR"/>
          </a:p>
        </p:txBody>
      </p:sp>
      <p:grpSp>
        <p:nvGrpSpPr>
          <p:cNvPr id="5" name="Groupe 5"/>
          <p:cNvGrpSpPr/>
          <p:nvPr/>
        </p:nvGrpSpPr>
        <p:grpSpPr>
          <a:xfrm>
            <a:off x="0" y="1"/>
            <a:ext cx="9001124" cy="1357298"/>
            <a:chOff x="0" y="0"/>
            <a:chExt cx="9001124" cy="1610297"/>
          </a:xfrm>
        </p:grpSpPr>
        <p:grpSp>
          <p:nvGrpSpPr>
            <p:cNvPr id="6"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
        <p:nvSpPr>
          <p:cNvPr id="15" name="Rectangle à coins arrondis 14"/>
          <p:cNvSpPr/>
          <p:nvPr/>
        </p:nvSpPr>
        <p:spPr>
          <a:xfrm>
            <a:off x="214314" y="1214422"/>
            <a:ext cx="8786842" cy="5643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600" dirty="0" smtClean="0"/>
              <a:t>J’attendais beaucoup de ce séjour, rencontrer d’autres parents concernés par des enfants malades, proposer des vacances adaptées pour ma fille.</a:t>
            </a:r>
          </a:p>
          <a:p>
            <a:r>
              <a:rPr lang="fr-FR" sz="1600" dirty="0" smtClean="0"/>
              <a:t>En réalité, j’ai reçu encore bien plus que ce que j’attendais de ce séjour.</a:t>
            </a:r>
          </a:p>
          <a:p>
            <a:r>
              <a:rPr lang="fr-FR" sz="1600" dirty="0" smtClean="0"/>
              <a:t>J’ai pu me reposer moi-même, car des activités étaient organisées pour mon enfant, et je la savais en sécurité.</a:t>
            </a:r>
          </a:p>
          <a:p>
            <a:r>
              <a:rPr lang="fr-FR" sz="1600" dirty="0" smtClean="0"/>
              <a:t>J’ai apprécié la belle convivialité qui régnait, sans me sentir obligée de quoi que ce soit. Un respect qui peut paraitre évident lorsque nous sommes tous concernés par le même type de problème, mais qui était permis et facilité par l’organisation parfaite et la bienveillance des organisateurs.</a:t>
            </a:r>
          </a:p>
          <a:p>
            <a:r>
              <a:rPr lang="fr-FR" sz="1600" dirty="0" smtClean="0"/>
              <a:t>J’ai glané beaucoup d’informations précieuses au contact des familles, et des spécialiste du handicap qui avait été conviés.</a:t>
            </a:r>
          </a:p>
          <a:p>
            <a:r>
              <a:rPr lang="fr-FR" sz="1600" dirty="0" smtClean="0"/>
              <a:t>Aujourd’hui, j’ai osé interpeller la </a:t>
            </a:r>
            <a:r>
              <a:rPr lang="fr-FR" sz="1600" dirty="0" err="1" smtClean="0"/>
              <a:t>Mdph</a:t>
            </a:r>
            <a:r>
              <a:rPr lang="fr-FR" sz="1600" dirty="0" smtClean="0"/>
              <a:t> à nouveau, j’ai accepté le besoin d’un fauteuil pour l’autonomie de ma fille, je vais plaider pour essayer d’obtenir une ALD, au TGI, car je sais que c’est un besoin et un droit…..</a:t>
            </a:r>
          </a:p>
          <a:p>
            <a:r>
              <a:rPr lang="fr-FR" sz="1600" dirty="0" smtClean="0"/>
              <a:t>Quant à ma fille, elle a pu profiter de vacances, en étant comprise. À la rentrée elle a demandé un emploi du temps adapté, qui lui a été accordé par l’éducation nationale. Elle a arrêté de vouloir se prouver des choses impossibles, et a vu qu’on peut savourer tout de même la vie, en se donnant les moyens adaptés. Lorsqu’ils existent, il faut les réclamer sans honte. Elle a connu les patch </a:t>
            </a:r>
            <a:r>
              <a:rPr lang="fr-FR" sz="1600" dirty="0" err="1" smtClean="0"/>
              <a:t>Versatis</a:t>
            </a:r>
            <a:r>
              <a:rPr lang="fr-FR" sz="1600" dirty="0" smtClean="0"/>
              <a:t> grâce à une maman qui l’a vue souffrir, et désormais elle les utilise et c’est la seule chose qui la soulage vraiment.</a:t>
            </a:r>
          </a:p>
          <a:p>
            <a:endParaRPr lang="fr-FR" sz="1600" dirty="0" smtClean="0"/>
          </a:p>
          <a:p>
            <a:pPr algn="ctr"/>
            <a:r>
              <a:rPr lang="fr-FR" sz="1600" dirty="0" smtClean="0"/>
              <a:t>400 pour cent positif. Merci à Auchan et merci à l’équipe de SED 1 plus…. </a:t>
            </a:r>
          </a:p>
          <a:p>
            <a:pPr algn="ctr"/>
            <a:r>
              <a:rPr lang="fr-FR" sz="1600" dirty="0" smtClean="0"/>
              <a:t>et on revient l’an prochain !!!!!</a:t>
            </a:r>
            <a:endParaRPr lang="fr-FR"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28</a:t>
            </a:fld>
            <a:endParaRPr lang="fr-FR"/>
          </a:p>
        </p:txBody>
      </p:sp>
      <p:sp>
        <p:nvSpPr>
          <p:cNvPr id="4" name="Rectangle 3"/>
          <p:cNvSpPr/>
          <p:nvPr/>
        </p:nvSpPr>
        <p:spPr>
          <a:xfrm>
            <a:off x="785786" y="2500306"/>
            <a:ext cx="7072362" cy="769441"/>
          </a:xfrm>
          <a:prstGeom prst="rect">
            <a:avLst/>
          </a:prstGeom>
        </p:spPr>
        <p:txBody>
          <a:bodyPr wrap="square">
            <a:spAutoFit/>
          </a:bodyPr>
          <a:lstStyle/>
          <a:p>
            <a:pPr lvl="0">
              <a:spcBef>
                <a:spcPct val="0"/>
              </a:spcBef>
              <a:defRPr/>
            </a:pPr>
            <a:r>
              <a:rPr lang="fr-FR" sz="4400" dirty="0" smtClean="0">
                <a:solidFill>
                  <a:srgbClr val="0070C0"/>
                </a:solidFill>
                <a:latin typeface="Monotype Corsiva" pitchFamily="66" charset="0"/>
              </a:rPr>
              <a:t>		</a:t>
            </a:r>
            <a:endParaRPr lang="fr-FR" sz="4400" dirty="0"/>
          </a:p>
        </p:txBody>
      </p:sp>
      <p:grpSp>
        <p:nvGrpSpPr>
          <p:cNvPr id="5" name="Groupe 5"/>
          <p:cNvGrpSpPr/>
          <p:nvPr/>
        </p:nvGrpSpPr>
        <p:grpSpPr>
          <a:xfrm>
            <a:off x="0" y="0"/>
            <a:ext cx="9001124" cy="1610297"/>
            <a:chOff x="0" y="0"/>
            <a:chExt cx="9001124" cy="1610297"/>
          </a:xfrm>
        </p:grpSpPr>
        <p:grpSp>
          <p:nvGrpSpPr>
            <p:cNvPr id="6"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
        <p:nvSpPr>
          <p:cNvPr id="12" name="Rectangle à coins arrondis 11"/>
          <p:cNvSpPr/>
          <p:nvPr/>
        </p:nvSpPr>
        <p:spPr>
          <a:xfrm>
            <a:off x="0" y="1500174"/>
            <a:ext cx="9144000" cy="528638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600" dirty="0" smtClean="0"/>
              <a:t>Ce message pour vous dire encore une fois que le séjour au Gévaudan était juste super,  au delà de l'aspect  "vacances" en centre adapté. Nous avons pu passer des moments très fort aussi bien avec les enfants qu'avec les parents.. cela a permis à mon fils de se rendre compte qu'il n'était pas seul..... à souffrir ,  physiquement et psychiquement .</a:t>
            </a:r>
            <a:br>
              <a:rPr lang="fr-FR" sz="1600" dirty="0" smtClean="0"/>
            </a:br>
            <a:endParaRPr lang="fr-FR" sz="1600" dirty="0" smtClean="0"/>
          </a:p>
          <a:p>
            <a:pPr algn="just"/>
            <a:r>
              <a:rPr lang="fr-FR" sz="1600" dirty="0" smtClean="0"/>
              <a:t>A présent il a  plus de facilité à  dire quand il a mal ou quand il n'est pas bien... il voit l'avenir un peu moins sombre qu'il y a quelques mois ... ça lui a permis de voir des enfants de son âge mais aussi des plus grands et de pouvoir échanger et partager des moments fort , dans les activités qui cela dis en passant étaient très bien organisées et adaptées , entre le quad  , le poney , les ateliers, les balades, les jeux , mais aussi pendant les temps libres...</a:t>
            </a:r>
          </a:p>
          <a:p>
            <a:pPr algn="just"/>
            <a:r>
              <a:rPr lang="fr-FR" sz="1600" dirty="0" smtClean="0"/>
              <a:t/>
            </a:r>
            <a:br>
              <a:rPr lang="fr-FR" sz="1600" dirty="0" smtClean="0"/>
            </a:br>
            <a:r>
              <a:rPr lang="fr-FR" sz="1600" dirty="0" smtClean="0"/>
              <a:t>Nous sommes rentrés certes un peu fatigués mais la tête , remplis de bons et beaux souvenirs et le cœur plein d'espoir pour la suite...</a:t>
            </a:r>
          </a:p>
          <a:p>
            <a:endParaRPr lang="fr-FR" sz="1600" dirty="0" smtClean="0"/>
          </a:p>
          <a:p>
            <a:r>
              <a:rPr lang="fr-FR" sz="1600" dirty="0" smtClean="0"/>
              <a:t>je vous le dit encore une fois : MERCI  SED1 + MERCI DELPHINE // MERCI AURÉLIE // MERCI CHRISTELLE AND CO  pour tout ce que vous faites pour nous et nos petits , votre investissement , votre aide et votre force....mais ou allez vous donc chercher toute cette belle énergie ??   et merci Auchan !!!!!</a:t>
            </a:r>
          </a:p>
          <a:p>
            <a:pPr algn="ctr"/>
            <a:r>
              <a:rPr lang="fr-FR" sz="1600" dirty="0" smtClean="0"/>
              <a:t>il ne nous reste qu'une chose a dire à quand le prochain séjour??</a:t>
            </a:r>
            <a:endParaRPr lang="fr-FR"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29</a:t>
            </a:fld>
            <a:endParaRPr lang="fr-FR"/>
          </a:p>
        </p:txBody>
      </p:sp>
      <p:grpSp>
        <p:nvGrpSpPr>
          <p:cNvPr id="4" name="Groupe 5"/>
          <p:cNvGrpSpPr/>
          <p:nvPr/>
        </p:nvGrpSpPr>
        <p:grpSpPr>
          <a:xfrm>
            <a:off x="0" y="1"/>
            <a:ext cx="9001124" cy="1357298"/>
            <a:chOff x="0" y="0"/>
            <a:chExt cx="9001124" cy="1610297"/>
          </a:xfrm>
        </p:grpSpPr>
        <p:grpSp>
          <p:nvGrpSpPr>
            <p:cNvPr id="5"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
        <p:nvSpPr>
          <p:cNvPr id="12" name="Bulle ronde 11"/>
          <p:cNvSpPr/>
          <p:nvPr/>
        </p:nvSpPr>
        <p:spPr>
          <a:xfrm>
            <a:off x="500034" y="1285860"/>
            <a:ext cx="8072494" cy="44291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Concernant le séjour au  Gévaudan, cela a fait beaucoup de bien à mes enfants de rencontrer d’autres enfants ayant le SED. Pour mon mari non-SED et moi, cela nous a permis de voir comment d’autres familles géraient cette maladie au quotidien.</a:t>
            </a:r>
          </a:p>
          <a:p>
            <a:r>
              <a:rPr lang="fr-FR" dirty="0" smtClean="0"/>
              <a:t>La première réaction de ma fille a été de me dire </a:t>
            </a:r>
          </a:p>
          <a:p>
            <a:r>
              <a:rPr lang="fr-FR" dirty="0" smtClean="0"/>
              <a:t>« C’était trop bien, l’endroit était agréable. Tout était adapté pour les personnes handicapées. Les activités étaient super,  surtout le quad. »</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5"/>
          <p:cNvGrpSpPr/>
          <p:nvPr/>
        </p:nvGrpSpPr>
        <p:grpSpPr>
          <a:xfrm>
            <a:off x="6286512" y="214290"/>
            <a:ext cx="2643174" cy="1218006"/>
            <a:chOff x="6500826" y="124999"/>
            <a:chExt cx="2643174" cy="1218006"/>
          </a:xfrm>
        </p:grpSpPr>
        <p:pic>
          <p:nvPicPr>
            <p:cNvPr id="7"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8"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9" name="Rectangle 8"/>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sp>
        <p:nvSpPr>
          <p:cNvPr id="11" name="Titre 1"/>
          <p:cNvSpPr txBox="1">
            <a:spLocks/>
          </p:cNvSpPr>
          <p:nvPr/>
        </p:nvSpPr>
        <p:spPr>
          <a:xfrm>
            <a:off x="214282" y="142852"/>
            <a:ext cx="8715436" cy="6715148"/>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rgbClr val="0070C0"/>
                </a:solidFill>
                <a:effectLst/>
                <a:uLnTx/>
                <a:uFillTx/>
                <a:latin typeface="Monotype Corsiva" pitchFamily="66" charset="0"/>
                <a:ea typeface="+mj-ea"/>
                <a:cs typeface="+mj-cs"/>
              </a:rPr>
              <a:t>1/  Les objectifs du séjour : </a:t>
            </a:r>
          </a:p>
          <a:p>
            <a:pPr marL="0" marR="0" lvl="0" indent="0"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onotype Corsiva" pitchFamily="66" charset="0"/>
                <a:ea typeface="+mj-ea"/>
                <a:cs typeface="+mj-cs"/>
              </a:rPr>
              <a:t>	</a:t>
            </a:r>
            <a:r>
              <a:rPr lang="fr-FR" sz="2900" dirty="0" smtClean="0">
                <a:solidFill>
                  <a:srgbClr val="0070C0"/>
                </a:solidFill>
                <a:latin typeface="Monotype Corsiva" pitchFamily="66" charset="0"/>
                <a:ea typeface="+mj-ea"/>
                <a:cs typeface="+mj-cs"/>
              </a:rPr>
              <a:t>Pour qui, pour quoi ? Où ? </a:t>
            </a:r>
          </a:p>
          <a:p>
            <a:pPr marL="0" marR="0" lvl="0" indent="0" defTabSz="914400" rtl="0" eaLnBrk="1" fontAlgn="auto" latinLnBrk="0" hangingPunct="1">
              <a:lnSpc>
                <a:spcPct val="100000"/>
              </a:lnSpc>
              <a:spcBef>
                <a:spcPct val="0"/>
              </a:spcBef>
              <a:spcAft>
                <a:spcPts val="0"/>
              </a:spcAft>
              <a:buClrTx/>
              <a:buSzTx/>
              <a:buFontTx/>
              <a:buNone/>
              <a:tabLst/>
              <a:defRPr/>
            </a:pPr>
            <a:r>
              <a:rPr lang="fr-FR" sz="2900" dirty="0" smtClean="0">
                <a:solidFill>
                  <a:srgbClr val="0070C0"/>
                </a:solidFill>
                <a:latin typeface="Monotype Corsiva" pitchFamily="66" charset="0"/>
                <a:ea typeface="+mj-ea"/>
                <a:cs typeface="+mj-cs"/>
              </a:rPr>
              <a:t>	Comment ? Quelle prise en charge par l’association ?</a:t>
            </a:r>
          </a:p>
          <a:p>
            <a:pPr marL="0" marR="0" lvl="0" indent="0" defTabSz="914400" rtl="0" eaLnBrk="1" fontAlgn="auto" latinLnBrk="0" hangingPunct="1">
              <a:lnSpc>
                <a:spcPct val="100000"/>
              </a:lnSpc>
              <a:spcBef>
                <a:spcPct val="0"/>
              </a:spcBef>
              <a:spcAft>
                <a:spcPts val="0"/>
              </a:spcAft>
              <a:buClrTx/>
              <a:buSzTx/>
              <a:buFontTx/>
              <a:buNone/>
              <a:tabLst/>
              <a:defRPr/>
            </a:pPr>
            <a:r>
              <a:rPr lang="fr-FR" sz="2500" dirty="0" smtClean="0">
                <a:solidFill>
                  <a:srgbClr val="0070C0"/>
                </a:solidFill>
                <a:latin typeface="Monotype Corsiva" pitchFamily="66" charset="0"/>
                <a:ea typeface="+mj-ea"/>
                <a:cs typeface="+mj-cs"/>
              </a:rPr>
              <a:t>	</a:t>
            </a:r>
            <a:r>
              <a:rPr lang="fr-FR" sz="2500" b="1" dirty="0" smtClean="0">
                <a:solidFill>
                  <a:srgbClr val="0070C0"/>
                </a:solidFill>
                <a:latin typeface="Monotype Corsiva" pitchFamily="66" charset="0"/>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b="1"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32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rgbClr val="0070C0"/>
              </a:solidFill>
              <a:effectLst/>
              <a:uLnTx/>
              <a:uFillTx/>
              <a:latin typeface="Monotype Corsiva" pitchFamily="66"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a:ln>
                <a:noFill/>
              </a:ln>
              <a:solidFill>
                <a:srgbClr val="0070C0"/>
              </a:solidFill>
              <a:effectLst/>
              <a:uLnTx/>
              <a:uFillTx/>
              <a:latin typeface="Monotype Corsiva" pitchFamily="66" charset="0"/>
              <a:ea typeface="+mj-ea"/>
              <a:cs typeface="+mj-cs"/>
            </a:endParaRPr>
          </a:p>
        </p:txBody>
      </p:sp>
      <p:sp>
        <p:nvSpPr>
          <p:cNvPr id="12" name="Espace réservé de la date 11"/>
          <p:cNvSpPr>
            <a:spLocks noGrp="1"/>
          </p:cNvSpPr>
          <p:nvPr>
            <p:ph type="dt" sz="half" idx="10"/>
          </p:nvPr>
        </p:nvSpPr>
        <p:spPr/>
        <p:txBody>
          <a:bodyPr/>
          <a:lstStyle/>
          <a:p>
            <a:r>
              <a:rPr lang="fr-FR" smtClean="0"/>
              <a:t>02/10/2019</a:t>
            </a:r>
            <a:endParaRPr lang="fr-FR"/>
          </a:p>
        </p:txBody>
      </p:sp>
      <p:sp>
        <p:nvSpPr>
          <p:cNvPr id="13" name="Espace réservé du numéro de diapositive 12"/>
          <p:cNvSpPr>
            <a:spLocks noGrp="1"/>
          </p:cNvSpPr>
          <p:nvPr>
            <p:ph type="sldNum" sz="quarter" idx="12"/>
          </p:nvPr>
        </p:nvSpPr>
        <p:spPr/>
        <p:txBody>
          <a:bodyPr/>
          <a:lstStyle/>
          <a:p>
            <a:fld id="{6C26713A-1768-44B6-A9B9-D9A608E325BE}" type="slidenum">
              <a:rPr lang="fr-FR" smtClean="0"/>
              <a:pPr/>
              <a:t>3</a:t>
            </a:fld>
            <a:endParaRPr lang="fr-FR"/>
          </a:p>
        </p:txBody>
      </p:sp>
      <p:pic>
        <p:nvPicPr>
          <p:cNvPr id="14"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30</a:t>
            </a:fld>
            <a:endParaRPr lang="fr-FR"/>
          </a:p>
        </p:txBody>
      </p:sp>
      <p:sp>
        <p:nvSpPr>
          <p:cNvPr id="4" name="Rectangle 3"/>
          <p:cNvSpPr/>
          <p:nvPr/>
        </p:nvSpPr>
        <p:spPr>
          <a:xfrm>
            <a:off x="785786" y="2500306"/>
            <a:ext cx="7072362" cy="769441"/>
          </a:xfrm>
          <a:prstGeom prst="rect">
            <a:avLst/>
          </a:prstGeom>
        </p:spPr>
        <p:txBody>
          <a:bodyPr wrap="square">
            <a:spAutoFit/>
          </a:bodyPr>
          <a:lstStyle/>
          <a:p>
            <a:pPr lvl="0">
              <a:spcBef>
                <a:spcPct val="0"/>
              </a:spcBef>
              <a:defRPr/>
            </a:pPr>
            <a:r>
              <a:rPr lang="fr-FR" sz="4400" dirty="0" smtClean="0">
                <a:solidFill>
                  <a:srgbClr val="0070C0"/>
                </a:solidFill>
                <a:latin typeface="Monotype Corsiva" pitchFamily="66" charset="0"/>
              </a:rPr>
              <a:t>		</a:t>
            </a:r>
            <a:endParaRPr lang="fr-FR" sz="4400" dirty="0"/>
          </a:p>
        </p:txBody>
      </p:sp>
      <p:grpSp>
        <p:nvGrpSpPr>
          <p:cNvPr id="5" name="Groupe 5"/>
          <p:cNvGrpSpPr/>
          <p:nvPr/>
        </p:nvGrpSpPr>
        <p:grpSpPr>
          <a:xfrm>
            <a:off x="0" y="0"/>
            <a:ext cx="9001124" cy="1610297"/>
            <a:chOff x="0" y="0"/>
            <a:chExt cx="9001124" cy="1610297"/>
          </a:xfrm>
        </p:grpSpPr>
        <p:grpSp>
          <p:nvGrpSpPr>
            <p:cNvPr id="6" name="Groupe 5"/>
            <p:cNvGrpSpPr/>
            <p:nvPr/>
          </p:nvGrpSpPr>
          <p:grpSpPr>
            <a:xfrm>
              <a:off x="6286512" y="214290"/>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Rectangle 7"/>
            <p:cNvSpPr/>
            <p:nvPr/>
          </p:nvSpPr>
          <p:spPr>
            <a:xfrm>
              <a:off x="6143636" y="71414"/>
              <a:ext cx="2857488" cy="1538883"/>
            </a:xfrm>
            <a:prstGeom prst="rect">
              <a:avLst/>
            </a:prstGeom>
          </p:spPr>
          <p:txBody>
            <a:bodyPr wrap="square">
              <a:spAutoFit/>
            </a:bodyPr>
            <a:lstStyle/>
            <a:p>
              <a:pPr lvl="0" algn="r">
                <a:spcBef>
                  <a:spcPct val="0"/>
                </a:spcBef>
                <a:defRPr/>
              </a:pPr>
              <a:r>
                <a:rPr lang="fr-FR" sz="2000" dirty="0" smtClean="0">
                  <a:solidFill>
                    <a:srgbClr val="0070C0"/>
                  </a:solidFill>
                  <a:latin typeface="Monotype Corsiva" pitchFamily="66" charset="0"/>
                </a:rPr>
                <a:t>Séjour 2019</a:t>
              </a:r>
            </a:p>
            <a:p>
              <a:pPr lvl="0">
                <a:spcBef>
                  <a:spcPct val="0"/>
                </a:spcBef>
                <a:defRPr/>
              </a:pPr>
              <a:r>
                <a:rPr lang="fr-FR" sz="2000" dirty="0" smtClean="0">
                  <a:solidFill>
                    <a:srgbClr val="0070C0"/>
                  </a:solidFill>
                  <a:latin typeface="Monotype Corsiva" pitchFamily="66" charset="0"/>
                </a:rPr>
                <a:t/>
              </a:r>
              <a:br>
                <a:rPr lang="fr-FR" sz="2000"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a:r>
              <a:br>
                <a:rPr lang="fr-FR" dirty="0" smtClean="0">
                  <a:solidFill>
                    <a:srgbClr val="0070C0"/>
                  </a:solidFill>
                  <a:latin typeface="Monotype Corsiva" pitchFamily="66" charset="0"/>
                </a:rPr>
              </a:br>
              <a:r>
                <a:rPr lang="fr-FR" dirty="0" smtClean="0">
                  <a:solidFill>
                    <a:srgbClr val="0070C0"/>
                  </a:solidFill>
                  <a:latin typeface="Monotype Corsiva" pitchFamily="66" charset="0"/>
                </a:rPr>
                <a:t>         SED1+</a:t>
              </a:r>
            </a:p>
          </p:txBody>
        </p:sp>
        <p:pic>
          <p:nvPicPr>
            <p:cNvPr id="9" name="Picture 2" descr="E:\asso SED1+v2\logos\étiquerojet 2te 2020.jpg"/>
            <p:cNvPicPr>
              <a:picLocks noChangeAspect="1" noChangeArrowheads="1"/>
            </p:cNvPicPr>
            <p:nvPr/>
          </p:nvPicPr>
          <p:blipFill>
            <a:blip r:embed="rId4"/>
            <a:srcRect/>
            <a:stretch>
              <a:fillRect/>
            </a:stretch>
          </p:blipFill>
          <p:spPr bwMode="auto">
            <a:xfrm>
              <a:off x="0" y="0"/>
              <a:ext cx="1428728" cy="1428728"/>
            </a:xfrm>
            <a:prstGeom prst="rect">
              <a:avLst/>
            </a:prstGeom>
            <a:noFill/>
          </p:spPr>
        </p:pic>
      </p:grpSp>
      <p:sp>
        <p:nvSpPr>
          <p:cNvPr id="16" name="Rectangle à coins arrondis 15"/>
          <p:cNvSpPr/>
          <p:nvPr/>
        </p:nvSpPr>
        <p:spPr>
          <a:xfrm>
            <a:off x="1000100" y="1071546"/>
            <a:ext cx="5572164" cy="514353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3"/>
          <p:cNvPicPr>
            <a:picLocks noChangeAspect="1" noChangeArrowheads="1"/>
          </p:cNvPicPr>
          <p:nvPr/>
        </p:nvPicPr>
        <p:blipFill>
          <a:blip r:embed="rId5"/>
          <a:srcRect/>
          <a:stretch>
            <a:fillRect/>
          </a:stretch>
        </p:blipFill>
        <p:spPr bwMode="auto">
          <a:xfrm>
            <a:off x="1285852" y="1500174"/>
            <a:ext cx="4960076" cy="4246558"/>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285860"/>
            <a:ext cx="8429684" cy="5632311"/>
          </a:xfrm>
          <a:prstGeom prst="rect">
            <a:avLst/>
          </a:prstGeom>
        </p:spPr>
        <p:txBody>
          <a:bodyPr wrap="square">
            <a:spAutoFit/>
          </a:bodyPr>
          <a:lstStyle/>
          <a:p>
            <a:pPr lvl="0" algn="ctr">
              <a:spcBef>
                <a:spcPct val="0"/>
              </a:spcBef>
              <a:defRPr/>
            </a:pPr>
            <a:r>
              <a:rPr lang="fr-FR" sz="4400" dirty="0">
                <a:solidFill>
                  <a:srgbClr val="0070C0"/>
                </a:solidFill>
                <a:latin typeface="Aparajita" pitchFamily="34" charset="0"/>
                <a:cs typeface="Aparajita" pitchFamily="34" charset="0"/>
              </a:rPr>
              <a:t>Nous espérons, avec ce </a:t>
            </a:r>
            <a:r>
              <a:rPr lang="fr-FR" sz="4400" dirty="0" smtClean="0">
                <a:solidFill>
                  <a:srgbClr val="0070C0"/>
                </a:solidFill>
                <a:latin typeface="Aparajita" pitchFamily="34" charset="0"/>
                <a:cs typeface="Aparajita" pitchFamily="34" charset="0"/>
              </a:rPr>
              <a:t>séjour, </a:t>
            </a:r>
          </a:p>
          <a:p>
            <a:pPr lvl="0" algn="ctr">
              <a:spcBef>
                <a:spcPct val="0"/>
              </a:spcBef>
              <a:defRPr/>
            </a:pPr>
            <a:r>
              <a:rPr lang="fr-FR" sz="4400" dirty="0" smtClean="0">
                <a:solidFill>
                  <a:srgbClr val="0070C0"/>
                </a:solidFill>
                <a:latin typeface="Aparajita" pitchFamily="34" charset="0"/>
                <a:cs typeface="Aparajita" pitchFamily="34" charset="0"/>
              </a:rPr>
              <a:t>avoir réussi à offrir aux enfants de l’association, et leurs parents, un </a:t>
            </a:r>
            <a:r>
              <a:rPr lang="fr-FR" sz="4400" dirty="0">
                <a:solidFill>
                  <a:srgbClr val="0070C0"/>
                </a:solidFill>
                <a:latin typeface="Aparajita" pitchFamily="34" charset="0"/>
                <a:cs typeface="Aparajita" pitchFamily="34" charset="0"/>
              </a:rPr>
              <a:t>moment inoubliable, loin des soins quotidiens et des contraintes liées à la maladie</a:t>
            </a:r>
            <a:r>
              <a:rPr lang="fr-FR" sz="4400" dirty="0" smtClean="0">
                <a:solidFill>
                  <a:srgbClr val="0070C0"/>
                </a:solidFill>
                <a:latin typeface="Aparajita" pitchFamily="34" charset="0"/>
                <a:cs typeface="Aparajita" pitchFamily="34" charset="0"/>
              </a:rPr>
              <a:t>.</a:t>
            </a:r>
          </a:p>
          <a:p>
            <a:pPr lvl="0" algn="ctr">
              <a:spcBef>
                <a:spcPct val="0"/>
              </a:spcBef>
              <a:defRPr/>
            </a:pPr>
            <a:endParaRPr lang="fr-FR" sz="2800" dirty="0" smtClean="0">
              <a:solidFill>
                <a:srgbClr val="0070C0"/>
              </a:solidFill>
              <a:latin typeface="Aparajita" pitchFamily="34" charset="0"/>
              <a:cs typeface="Aparajita" pitchFamily="34" charset="0"/>
            </a:endParaRPr>
          </a:p>
          <a:p>
            <a:pPr lvl="0" algn="ctr">
              <a:spcBef>
                <a:spcPct val="0"/>
              </a:spcBef>
              <a:defRPr/>
            </a:pPr>
            <a:r>
              <a:rPr lang="fr-FR" sz="2800" dirty="0" smtClean="0">
                <a:solidFill>
                  <a:srgbClr val="0070C0"/>
                </a:solidFill>
                <a:latin typeface="Aparajita" pitchFamily="34" charset="0"/>
                <a:cs typeface="Aparajita" pitchFamily="34" charset="0"/>
              </a:rPr>
              <a:t>L'équipe de SED1+</a:t>
            </a:r>
          </a:p>
          <a:p>
            <a:pPr lvl="0" algn="ctr">
              <a:spcBef>
                <a:spcPct val="0"/>
              </a:spcBef>
              <a:defRPr/>
            </a:pPr>
            <a:endParaRPr lang="fr-FR" sz="2800" dirty="0" smtClean="0">
              <a:solidFill>
                <a:srgbClr val="0070C0"/>
              </a:solidFill>
              <a:latin typeface="Aparajita" pitchFamily="34" charset="0"/>
              <a:cs typeface="Aparajita" pitchFamily="34" charset="0"/>
            </a:endParaRPr>
          </a:p>
          <a:p>
            <a:pPr lvl="0" algn="ctr">
              <a:spcBef>
                <a:spcPct val="0"/>
              </a:spcBef>
              <a:defRPr/>
            </a:pPr>
            <a:r>
              <a:rPr lang="fr-FR" sz="2800" dirty="0" smtClean="0">
                <a:solidFill>
                  <a:srgbClr val="0070C0"/>
                </a:solidFill>
                <a:latin typeface="Aparajita" pitchFamily="34" charset="0"/>
                <a:cs typeface="Aparajita" pitchFamily="34" charset="0"/>
              </a:rPr>
              <a:t>Un grand merci aux équipes du Complexe </a:t>
            </a:r>
          </a:p>
          <a:p>
            <a:pPr lvl="0" algn="ctr">
              <a:spcBef>
                <a:spcPct val="0"/>
              </a:spcBef>
              <a:defRPr/>
            </a:pPr>
            <a:r>
              <a:rPr lang="fr-FR" sz="2800" dirty="0" smtClean="0">
                <a:solidFill>
                  <a:srgbClr val="0070C0"/>
                </a:solidFill>
                <a:latin typeface="Aparajita" pitchFamily="34" charset="0"/>
                <a:cs typeface="Aparajita" pitchFamily="34" charset="0"/>
              </a:rPr>
              <a:t>« Les Hauts du </a:t>
            </a:r>
            <a:r>
              <a:rPr lang="fr-FR" sz="2800" dirty="0" err="1" smtClean="0">
                <a:solidFill>
                  <a:srgbClr val="0070C0"/>
                </a:solidFill>
                <a:latin typeface="Aparajita" pitchFamily="34" charset="0"/>
                <a:cs typeface="Aparajita" pitchFamily="34" charset="0"/>
              </a:rPr>
              <a:t>Gevaudan</a:t>
            </a:r>
            <a:r>
              <a:rPr lang="fr-FR" sz="2800" dirty="0" smtClean="0">
                <a:solidFill>
                  <a:srgbClr val="0070C0"/>
                </a:solidFill>
                <a:latin typeface="Aparajita" pitchFamily="34" charset="0"/>
                <a:cs typeface="Aparajita" pitchFamily="34" charset="0"/>
              </a:rPr>
              <a:t> »</a:t>
            </a:r>
            <a:r>
              <a:rPr lang="fr-FR" dirty="0" smtClean="0">
                <a:solidFill>
                  <a:srgbClr val="0070C0"/>
                </a:solidFill>
                <a:latin typeface="Adobe Garamond Pro" pitchFamily="18" charset="0"/>
              </a:rPr>
              <a:t>. </a:t>
            </a:r>
            <a:endParaRPr lang="fr-FR" dirty="0">
              <a:solidFill>
                <a:srgbClr val="0070C0"/>
              </a:solidFill>
              <a:latin typeface="Adobe Garamond Pro" pitchFamily="18" charset="0"/>
            </a:endParaRPr>
          </a:p>
        </p:txBody>
      </p:sp>
      <p:grpSp>
        <p:nvGrpSpPr>
          <p:cNvPr id="3" name="Groupe 10"/>
          <p:cNvGrpSpPr/>
          <p:nvPr/>
        </p:nvGrpSpPr>
        <p:grpSpPr>
          <a:xfrm>
            <a:off x="6500826" y="124999"/>
            <a:ext cx="2643174" cy="1218006"/>
            <a:chOff x="6500826" y="124999"/>
            <a:chExt cx="2643174" cy="1218006"/>
          </a:xfrm>
        </p:grpSpPr>
        <p:pic>
          <p:nvPicPr>
            <p:cNvPr id="4"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5"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9"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pic>
        <p:nvPicPr>
          <p:cNvPr id="10" name="Picture 2"/>
          <p:cNvPicPr>
            <a:picLocks noChangeAspect="1" noChangeArrowheads="1"/>
          </p:cNvPicPr>
          <p:nvPr/>
        </p:nvPicPr>
        <p:blipFill>
          <a:blip r:embed="rId4"/>
          <a:srcRect/>
          <a:stretch>
            <a:fillRect/>
          </a:stretch>
        </p:blipFill>
        <p:spPr bwMode="auto">
          <a:xfrm>
            <a:off x="0" y="0"/>
            <a:ext cx="4010025" cy="952500"/>
          </a:xfrm>
          <a:prstGeom prst="rect">
            <a:avLst/>
          </a:prstGeom>
          <a:noFill/>
          <a:ln w="9525">
            <a:noFill/>
            <a:miter lim="800000"/>
            <a:headEnd/>
            <a:tailEnd/>
          </a:ln>
          <a:effectLst/>
        </p:spPr>
      </p:pic>
      <p:pic>
        <p:nvPicPr>
          <p:cNvPr id="11" name="Picture 6" descr="Image associÃ©e"/>
          <p:cNvPicPr>
            <a:picLocks noChangeAspect="1" noChangeArrowheads="1"/>
          </p:cNvPicPr>
          <p:nvPr/>
        </p:nvPicPr>
        <p:blipFill>
          <a:blip r:embed="rId5"/>
          <a:srcRect/>
          <a:stretch>
            <a:fillRect/>
          </a:stretch>
        </p:blipFill>
        <p:spPr bwMode="auto">
          <a:xfrm>
            <a:off x="7858148" y="5143512"/>
            <a:ext cx="1071538" cy="1071538"/>
          </a:xfrm>
          <a:prstGeom prst="rect">
            <a:avLst/>
          </a:prstGeom>
          <a:noFill/>
        </p:spPr>
      </p:pic>
      <p:sp>
        <p:nvSpPr>
          <p:cNvPr id="12" name="Espace réservé de la date 11"/>
          <p:cNvSpPr>
            <a:spLocks noGrp="1"/>
          </p:cNvSpPr>
          <p:nvPr>
            <p:ph type="dt" sz="half" idx="10"/>
          </p:nvPr>
        </p:nvSpPr>
        <p:spPr/>
        <p:txBody>
          <a:bodyPr/>
          <a:lstStyle/>
          <a:p>
            <a:r>
              <a:rPr lang="fr-FR" smtClean="0"/>
              <a:t>02/10/2019</a:t>
            </a:r>
            <a:endParaRPr lang="fr-FR"/>
          </a:p>
        </p:txBody>
      </p:sp>
      <p:sp>
        <p:nvSpPr>
          <p:cNvPr id="13" name="Espace réservé du numéro de diapositive 12"/>
          <p:cNvSpPr>
            <a:spLocks noGrp="1"/>
          </p:cNvSpPr>
          <p:nvPr>
            <p:ph type="sldNum" sz="quarter" idx="12"/>
          </p:nvPr>
        </p:nvSpPr>
        <p:spPr/>
        <p:txBody>
          <a:bodyPr/>
          <a:lstStyle/>
          <a:p>
            <a:fld id="{6C26713A-1768-44B6-A9B9-D9A608E325BE}" type="slidenum">
              <a:rPr lang="fr-FR" smtClean="0"/>
              <a:pPr/>
              <a:t>31</a:t>
            </a:fld>
            <a:endParaRPr lang="fr-FR"/>
          </a:p>
        </p:txBody>
      </p:sp>
      <p:pic>
        <p:nvPicPr>
          <p:cNvPr id="14" name="Picture 2" descr="E:\asso SED1+v2\logos\étiquerojet 2te 2020.jpg"/>
          <p:cNvPicPr>
            <a:picLocks noChangeAspect="1" noChangeArrowheads="1"/>
          </p:cNvPicPr>
          <p:nvPr/>
        </p:nvPicPr>
        <p:blipFill>
          <a:blip r:embed="rId6"/>
          <a:srcRect/>
          <a:stretch>
            <a:fillRect/>
          </a:stretch>
        </p:blipFill>
        <p:spPr bwMode="auto">
          <a:xfrm>
            <a:off x="0" y="5000636"/>
            <a:ext cx="1428728" cy="142872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142984"/>
            <a:ext cx="8429684" cy="6247864"/>
          </a:xfrm>
          <a:prstGeom prst="rect">
            <a:avLst/>
          </a:prstGeom>
        </p:spPr>
        <p:txBody>
          <a:bodyPr wrap="square">
            <a:spAutoFit/>
          </a:bodyPr>
          <a:lstStyle/>
          <a:p>
            <a:pPr lvl="0" algn="ctr">
              <a:spcBef>
                <a:spcPct val="0"/>
              </a:spcBef>
              <a:defRPr/>
            </a:pPr>
            <a:r>
              <a:rPr lang="fr-FR" sz="4400" dirty="0">
                <a:solidFill>
                  <a:srgbClr val="0070C0"/>
                </a:solidFill>
                <a:latin typeface="Aparajita" pitchFamily="34" charset="0"/>
                <a:cs typeface="Aparajita" pitchFamily="34" charset="0"/>
              </a:rPr>
              <a:t>Nous </a:t>
            </a:r>
            <a:r>
              <a:rPr lang="fr-FR" sz="4400" dirty="0" smtClean="0">
                <a:solidFill>
                  <a:srgbClr val="0070C0"/>
                </a:solidFill>
                <a:latin typeface="Aparajita" pitchFamily="34" charset="0"/>
                <a:cs typeface="Aparajita" pitchFamily="34" charset="0"/>
              </a:rPr>
              <a:t>remercions énormément </a:t>
            </a:r>
          </a:p>
          <a:p>
            <a:pPr lvl="0" algn="ctr">
              <a:spcBef>
                <a:spcPct val="0"/>
              </a:spcBef>
              <a:defRPr/>
            </a:pPr>
            <a:r>
              <a:rPr lang="fr-FR" sz="4400" dirty="0" smtClean="0">
                <a:solidFill>
                  <a:srgbClr val="0070C0"/>
                </a:solidFill>
                <a:latin typeface="Aparajita" pitchFamily="34" charset="0"/>
                <a:cs typeface="Aparajita" pitchFamily="34" charset="0"/>
              </a:rPr>
              <a:t>la Fondation Auchan </a:t>
            </a:r>
          </a:p>
          <a:p>
            <a:pPr lvl="0" algn="ctr">
              <a:spcBef>
                <a:spcPct val="0"/>
              </a:spcBef>
              <a:defRPr/>
            </a:pPr>
            <a:r>
              <a:rPr lang="fr-FR" sz="4400" dirty="0" smtClean="0">
                <a:solidFill>
                  <a:srgbClr val="0070C0"/>
                </a:solidFill>
                <a:latin typeface="Aparajita" pitchFamily="34" charset="0"/>
                <a:cs typeface="Aparajita" pitchFamily="34" charset="0"/>
              </a:rPr>
              <a:t>sans qui ce séjour n’aurait </a:t>
            </a:r>
          </a:p>
          <a:p>
            <a:pPr lvl="0" algn="ctr">
              <a:spcBef>
                <a:spcPct val="0"/>
              </a:spcBef>
              <a:defRPr/>
            </a:pPr>
            <a:r>
              <a:rPr lang="fr-FR" sz="4400" dirty="0" smtClean="0">
                <a:solidFill>
                  <a:srgbClr val="0070C0"/>
                </a:solidFill>
                <a:latin typeface="Aparajita" pitchFamily="34" charset="0"/>
                <a:cs typeface="Aparajita" pitchFamily="34" charset="0"/>
              </a:rPr>
              <a:t>jamais pu voir le jour.</a:t>
            </a:r>
          </a:p>
          <a:p>
            <a:pPr algn="ctr">
              <a:spcBef>
                <a:spcPct val="0"/>
              </a:spcBef>
              <a:defRPr/>
            </a:pPr>
            <a:endParaRPr lang="fr-FR" sz="2800" dirty="0" smtClean="0">
              <a:solidFill>
                <a:srgbClr val="0070C0"/>
              </a:solidFill>
              <a:latin typeface="Aparajita" pitchFamily="34" charset="0"/>
              <a:cs typeface="Aparajita" pitchFamily="34" charset="0"/>
            </a:endParaRPr>
          </a:p>
          <a:p>
            <a:pPr algn="ctr">
              <a:spcBef>
                <a:spcPct val="0"/>
              </a:spcBef>
              <a:defRPr/>
            </a:pPr>
            <a:r>
              <a:rPr lang="fr-FR" sz="2800" dirty="0" smtClean="0">
                <a:solidFill>
                  <a:srgbClr val="0070C0"/>
                </a:solidFill>
                <a:latin typeface="Aparajita" pitchFamily="34" charset="0"/>
                <a:cs typeface="Aparajita" pitchFamily="34" charset="0"/>
              </a:rPr>
              <a:t>Un grand merci également à</a:t>
            </a:r>
          </a:p>
          <a:p>
            <a:pPr algn="ctr">
              <a:spcBef>
                <a:spcPct val="0"/>
              </a:spcBef>
              <a:defRPr/>
            </a:pPr>
            <a:r>
              <a:rPr lang="fr-FR" sz="2800" dirty="0" smtClean="0">
                <a:solidFill>
                  <a:srgbClr val="0070C0"/>
                </a:solidFill>
                <a:latin typeface="Aparajita" pitchFamily="34" charset="0"/>
                <a:cs typeface="Aparajita" pitchFamily="34" charset="0"/>
              </a:rPr>
              <a:t>Olivia Sallé et à Marie Françoise Mairesse</a:t>
            </a:r>
          </a:p>
          <a:p>
            <a:pPr algn="ctr">
              <a:spcBef>
                <a:spcPct val="0"/>
              </a:spcBef>
              <a:defRPr/>
            </a:pPr>
            <a:r>
              <a:rPr lang="fr-FR" sz="2800" dirty="0" smtClean="0">
                <a:solidFill>
                  <a:srgbClr val="0070C0"/>
                </a:solidFill>
                <a:latin typeface="Aparajita" pitchFamily="34" charset="0"/>
                <a:cs typeface="Aparajita" pitchFamily="34" charset="0"/>
              </a:rPr>
              <a:t> d’avoir cru en nous et de nous avoir donné </a:t>
            </a:r>
          </a:p>
          <a:p>
            <a:pPr algn="ctr">
              <a:spcBef>
                <a:spcPct val="0"/>
              </a:spcBef>
              <a:defRPr/>
            </a:pPr>
            <a:r>
              <a:rPr lang="fr-FR" sz="2800" dirty="0" smtClean="0">
                <a:solidFill>
                  <a:srgbClr val="0070C0"/>
                </a:solidFill>
                <a:latin typeface="Aparajita" pitchFamily="34" charset="0"/>
                <a:cs typeface="Aparajita" pitchFamily="34" charset="0"/>
              </a:rPr>
              <a:t>la chance de présenter notre projet.</a:t>
            </a:r>
          </a:p>
          <a:p>
            <a:pPr lvl="0" algn="ctr">
              <a:spcBef>
                <a:spcPct val="0"/>
              </a:spcBef>
              <a:defRPr/>
            </a:pPr>
            <a:endParaRPr lang="fr-FR" sz="2800" dirty="0" smtClean="0">
              <a:solidFill>
                <a:srgbClr val="0070C0"/>
              </a:solidFill>
              <a:latin typeface="Aparajita" pitchFamily="34" charset="0"/>
              <a:cs typeface="Aparajita" pitchFamily="34" charset="0"/>
            </a:endParaRPr>
          </a:p>
          <a:p>
            <a:pPr lvl="0" algn="ctr">
              <a:spcBef>
                <a:spcPct val="0"/>
              </a:spcBef>
              <a:defRPr/>
            </a:pPr>
            <a:r>
              <a:rPr lang="fr-FR" sz="2800" dirty="0" smtClean="0">
                <a:solidFill>
                  <a:srgbClr val="0070C0"/>
                </a:solidFill>
                <a:latin typeface="Aparajita" pitchFamily="34" charset="0"/>
                <a:cs typeface="Aparajita" pitchFamily="34" charset="0"/>
              </a:rPr>
              <a:t>L'équipe de SED1+</a:t>
            </a:r>
          </a:p>
          <a:p>
            <a:pPr lvl="0" algn="ctr">
              <a:spcBef>
                <a:spcPct val="0"/>
              </a:spcBef>
              <a:defRPr/>
            </a:pPr>
            <a:endParaRPr lang="fr-FR" sz="2800" dirty="0" smtClean="0">
              <a:solidFill>
                <a:srgbClr val="0070C0"/>
              </a:solidFill>
              <a:latin typeface="Aparajita" pitchFamily="34" charset="0"/>
              <a:cs typeface="Aparajita" pitchFamily="34" charset="0"/>
            </a:endParaRPr>
          </a:p>
        </p:txBody>
      </p:sp>
      <p:grpSp>
        <p:nvGrpSpPr>
          <p:cNvPr id="3" name="Groupe 10"/>
          <p:cNvGrpSpPr/>
          <p:nvPr/>
        </p:nvGrpSpPr>
        <p:grpSpPr>
          <a:xfrm>
            <a:off x="6500826" y="124999"/>
            <a:ext cx="2643174" cy="1218006"/>
            <a:chOff x="6500826" y="124999"/>
            <a:chExt cx="2643174" cy="1218006"/>
          </a:xfrm>
        </p:grpSpPr>
        <p:pic>
          <p:nvPicPr>
            <p:cNvPr id="4"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5"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9"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pic>
        <p:nvPicPr>
          <p:cNvPr id="10" name="Picture 2"/>
          <p:cNvPicPr>
            <a:picLocks noChangeAspect="1" noChangeArrowheads="1"/>
          </p:cNvPicPr>
          <p:nvPr/>
        </p:nvPicPr>
        <p:blipFill>
          <a:blip r:embed="rId4"/>
          <a:srcRect/>
          <a:stretch>
            <a:fillRect/>
          </a:stretch>
        </p:blipFill>
        <p:spPr bwMode="auto">
          <a:xfrm>
            <a:off x="0" y="0"/>
            <a:ext cx="4010025" cy="952500"/>
          </a:xfrm>
          <a:prstGeom prst="rect">
            <a:avLst/>
          </a:prstGeom>
          <a:noFill/>
          <a:ln w="9525">
            <a:noFill/>
            <a:miter lim="800000"/>
            <a:headEnd/>
            <a:tailEnd/>
          </a:ln>
          <a:effectLst/>
        </p:spPr>
      </p:pic>
      <p:pic>
        <p:nvPicPr>
          <p:cNvPr id="11" name="Picture 6" descr="Image associÃ©e"/>
          <p:cNvPicPr>
            <a:picLocks noChangeAspect="1" noChangeArrowheads="1"/>
          </p:cNvPicPr>
          <p:nvPr/>
        </p:nvPicPr>
        <p:blipFill>
          <a:blip r:embed="rId5"/>
          <a:srcRect/>
          <a:stretch>
            <a:fillRect/>
          </a:stretch>
        </p:blipFill>
        <p:spPr bwMode="auto">
          <a:xfrm>
            <a:off x="7358082" y="4572008"/>
            <a:ext cx="1785918" cy="1785918"/>
          </a:xfrm>
          <a:prstGeom prst="rect">
            <a:avLst/>
          </a:prstGeom>
          <a:noFill/>
        </p:spPr>
      </p:pic>
      <p:sp>
        <p:nvSpPr>
          <p:cNvPr id="12" name="Espace réservé de la date 11"/>
          <p:cNvSpPr>
            <a:spLocks noGrp="1"/>
          </p:cNvSpPr>
          <p:nvPr>
            <p:ph type="dt" sz="half" idx="10"/>
          </p:nvPr>
        </p:nvSpPr>
        <p:spPr/>
        <p:txBody>
          <a:bodyPr/>
          <a:lstStyle/>
          <a:p>
            <a:r>
              <a:rPr lang="fr-FR" smtClean="0"/>
              <a:t>02/10/2019</a:t>
            </a:r>
            <a:endParaRPr lang="fr-FR"/>
          </a:p>
        </p:txBody>
      </p:sp>
      <p:sp>
        <p:nvSpPr>
          <p:cNvPr id="13" name="Espace réservé du numéro de diapositive 12"/>
          <p:cNvSpPr>
            <a:spLocks noGrp="1"/>
          </p:cNvSpPr>
          <p:nvPr>
            <p:ph type="sldNum" sz="quarter" idx="12"/>
          </p:nvPr>
        </p:nvSpPr>
        <p:spPr/>
        <p:txBody>
          <a:bodyPr/>
          <a:lstStyle/>
          <a:p>
            <a:fld id="{6C26713A-1768-44B6-A9B9-D9A608E325BE}" type="slidenum">
              <a:rPr lang="fr-FR" smtClean="0"/>
              <a:pPr/>
              <a:t>32</a:t>
            </a:fld>
            <a:endParaRPr lang="fr-FR"/>
          </a:p>
        </p:txBody>
      </p:sp>
      <p:pic>
        <p:nvPicPr>
          <p:cNvPr id="14" name="Picture 2" descr="E:\asso SED1+v2\logos\étiquerojet 2te 2020.jpg"/>
          <p:cNvPicPr>
            <a:picLocks noChangeAspect="1" noChangeArrowheads="1"/>
          </p:cNvPicPr>
          <p:nvPr/>
        </p:nvPicPr>
        <p:blipFill>
          <a:blip r:embed="rId6"/>
          <a:srcRect/>
          <a:stretch>
            <a:fillRect/>
          </a:stretch>
        </p:blipFill>
        <p:spPr bwMode="auto">
          <a:xfrm>
            <a:off x="0" y="4857760"/>
            <a:ext cx="1428728" cy="142872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asso SED1+v2\logos\étiquerojet 2te 2020.jpg"/>
          <p:cNvPicPr>
            <a:picLocks noChangeAspect="1" noChangeArrowheads="1"/>
          </p:cNvPicPr>
          <p:nvPr/>
        </p:nvPicPr>
        <p:blipFill>
          <a:blip r:embed="rId2"/>
          <a:srcRect/>
          <a:stretch>
            <a:fillRect/>
          </a:stretch>
        </p:blipFill>
        <p:spPr bwMode="auto">
          <a:xfrm>
            <a:off x="0" y="0"/>
            <a:ext cx="1142976" cy="1142976"/>
          </a:xfrm>
          <a:prstGeom prst="rect">
            <a:avLst/>
          </a:prstGeom>
          <a:noFill/>
        </p:spPr>
      </p:pic>
      <p:sp>
        <p:nvSpPr>
          <p:cNvPr id="2" name="Titre 1"/>
          <p:cNvSpPr txBox="1">
            <a:spLocks/>
          </p:cNvSpPr>
          <p:nvPr/>
        </p:nvSpPr>
        <p:spPr>
          <a:xfrm>
            <a:off x="214282" y="500042"/>
            <a:ext cx="8715436" cy="5572164"/>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300" b="0" i="0" u="none" strike="noStrike" kern="1200" cap="none" spc="0" normalizeH="0" noProof="0" dirty="0" smtClean="0">
                <a:ln>
                  <a:noFill/>
                </a:ln>
                <a:effectLst/>
                <a:uLnTx/>
                <a:uFillTx/>
                <a:latin typeface="Aparajita" pitchFamily="34" charset="0"/>
                <a:ea typeface="+mj-ea"/>
                <a:cs typeface="Aparajita" pitchFamily="34" charset="0"/>
              </a:rPr>
              <a:t>            	</a:t>
            </a:r>
            <a:r>
              <a:rPr kumimoji="0" lang="fr-FR" sz="3100" b="1"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rPr>
              <a:t>Un séjour pour les enfants </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3100" b="1"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rPr>
              <a:t>                      atteints du SED, et leurs parents</a:t>
            </a:r>
          </a:p>
          <a:p>
            <a:pPr marL="0" marR="0" lvl="0" indent="0" defTabSz="914400" rtl="0" eaLnBrk="1" fontAlgn="auto" latinLnBrk="0" hangingPunct="1">
              <a:lnSpc>
                <a:spcPct val="100000"/>
              </a:lnSpc>
              <a:spcBef>
                <a:spcPct val="0"/>
              </a:spcBef>
              <a:spcAft>
                <a:spcPts val="0"/>
              </a:spcAft>
              <a:buClrTx/>
              <a:buSzTx/>
              <a:buFontTx/>
              <a:buNone/>
              <a:tabLst/>
              <a:defRPr/>
            </a:pPr>
            <a:endParaRPr lang="fr-FR" sz="2800" dirty="0" smtClean="0">
              <a:solidFill>
                <a:srgbClr val="0070C0"/>
              </a:solidFill>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buFontTx/>
              <a:buNone/>
              <a:tabLst/>
              <a:defRPr/>
            </a:pPr>
            <a:endParaRPr lang="fr-FR" sz="2800" dirty="0" smtClean="0">
              <a:solidFill>
                <a:srgbClr val="0070C0"/>
              </a:solidFill>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buFont typeface="Symbol"/>
              <a:buChar char="Þ"/>
              <a:tabLst/>
              <a:defRPr/>
            </a:pPr>
            <a:r>
              <a:rPr lang="fr-FR" sz="2800" dirty="0" smtClean="0">
                <a:solidFill>
                  <a:srgbClr val="0070C0"/>
                </a:solidFill>
                <a:latin typeface="Aparajita" pitchFamily="34" charset="0"/>
                <a:ea typeface="+mj-ea"/>
                <a:cs typeface="Aparajita" pitchFamily="34" charset="0"/>
              </a:rPr>
              <a:t> Du 26 octobre au 1</a:t>
            </a:r>
            <a:r>
              <a:rPr lang="fr-FR" sz="2800" baseline="30000" dirty="0" smtClean="0">
                <a:solidFill>
                  <a:srgbClr val="0070C0"/>
                </a:solidFill>
                <a:latin typeface="Aparajita" pitchFamily="34" charset="0"/>
                <a:ea typeface="+mj-ea"/>
                <a:cs typeface="Aparajita" pitchFamily="34" charset="0"/>
              </a:rPr>
              <a:t>er</a:t>
            </a:r>
            <a:r>
              <a:rPr lang="fr-FR" sz="2800" dirty="0" smtClean="0">
                <a:solidFill>
                  <a:srgbClr val="0070C0"/>
                </a:solidFill>
                <a:latin typeface="Aparajita" pitchFamily="34" charset="0"/>
                <a:ea typeface="+mj-ea"/>
                <a:cs typeface="Aparajita" pitchFamily="34" charset="0"/>
              </a:rPr>
              <a:t> novembre 2019</a:t>
            </a:r>
          </a:p>
          <a:p>
            <a:pPr marL="0" marR="0" lvl="0" indent="0" defTabSz="914400" rtl="0" eaLnBrk="1" fontAlgn="auto" latinLnBrk="0" hangingPunct="1">
              <a:lnSpc>
                <a:spcPct val="100000"/>
              </a:lnSpc>
              <a:spcBef>
                <a:spcPct val="0"/>
              </a:spcBef>
              <a:spcAft>
                <a:spcPts val="0"/>
              </a:spcAft>
              <a:buClrTx/>
              <a:buSzTx/>
              <a:buFontTx/>
              <a:buNone/>
              <a:tabLst/>
              <a:defRPr/>
            </a:pPr>
            <a:endParaRPr lang="fr-FR" sz="2800" dirty="0">
              <a:solidFill>
                <a:srgbClr val="0070C0"/>
              </a:solidFill>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buFont typeface="Symbol"/>
              <a:buChar char="Þ"/>
              <a:tabLst/>
              <a:defRPr/>
            </a:pPr>
            <a:r>
              <a:rPr kumimoji="0" lang="fr-FR" sz="2800"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rPr>
              <a:t>  Plus de 50 inscrits</a:t>
            </a:r>
          </a:p>
          <a:p>
            <a:pPr marL="0" marR="0" lvl="0" indent="0" defTabSz="914400" rtl="0" eaLnBrk="1" fontAlgn="auto" latinLnBrk="0" hangingPunct="1">
              <a:lnSpc>
                <a:spcPct val="100000"/>
              </a:lnSpc>
              <a:spcBef>
                <a:spcPct val="0"/>
              </a:spcBef>
              <a:spcAft>
                <a:spcPts val="0"/>
              </a:spcAft>
              <a:buClrTx/>
              <a:buSzTx/>
              <a:buFont typeface="Symbol"/>
              <a:buChar char="Þ"/>
              <a:tabLst/>
              <a:defRPr/>
            </a:pPr>
            <a:endParaRPr lang="fr-FR" sz="2800" dirty="0">
              <a:solidFill>
                <a:srgbClr val="0070C0"/>
              </a:solidFill>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buFont typeface="Symbol"/>
              <a:buChar char="Þ"/>
              <a:tabLst/>
              <a:defRPr/>
            </a:pPr>
            <a:r>
              <a:rPr kumimoji="0" lang="fr-FR" sz="2800" b="0"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rPr>
              <a:t>  Enfants de 5 à 18 ans</a:t>
            </a:r>
            <a:endParaRPr lang="fr-FR" sz="2800" dirty="0" smtClean="0">
              <a:solidFill>
                <a:srgbClr val="0070C0"/>
              </a:solidFill>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kumimoji="0" lang="fr-FR" sz="2800" b="0" i="0" u="none" strike="noStrike" kern="1200" cap="none" spc="0" normalizeH="0" noProof="0" dirty="0" smtClean="0">
              <a:ln>
                <a:noFill/>
              </a:ln>
              <a:solidFill>
                <a:srgbClr val="0070C0"/>
              </a:solidFill>
              <a:effectLst/>
              <a:uLnTx/>
              <a:uFillTx/>
              <a:latin typeface="Aparajita" pitchFamily="34" charset="0"/>
              <a:ea typeface="+mj-ea"/>
              <a:cs typeface="Aparajita" pitchFamily="34" charset="0"/>
            </a:endParaRPr>
          </a:p>
          <a:p>
            <a:pPr marL="0" marR="0" lvl="0" indent="0" defTabSz="914400" rtl="0" eaLnBrk="1" fontAlgn="auto" latinLnBrk="0" hangingPunct="1">
              <a:lnSpc>
                <a:spcPct val="100000"/>
              </a:lnSpc>
              <a:spcBef>
                <a:spcPct val="0"/>
              </a:spcBef>
              <a:spcAft>
                <a:spcPts val="0"/>
              </a:spcAft>
              <a:buClrTx/>
              <a:buSzTx/>
              <a:buFont typeface="Symbol"/>
              <a:buChar char="Þ"/>
              <a:tabLst/>
              <a:defRPr/>
            </a:pPr>
            <a:r>
              <a:rPr lang="fr-FR" sz="2800" dirty="0">
                <a:solidFill>
                  <a:srgbClr val="0070C0"/>
                </a:solidFill>
                <a:latin typeface="Aparajita" pitchFamily="34" charset="0"/>
                <a:ea typeface="+mj-ea"/>
                <a:cs typeface="Aparajita" pitchFamily="34" charset="0"/>
              </a:rPr>
              <a:t> </a:t>
            </a:r>
            <a:r>
              <a:rPr lang="fr-FR" sz="2800" dirty="0" smtClean="0">
                <a:solidFill>
                  <a:srgbClr val="0070C0"/>
                </a:solidFill>
                <a:latin typeface="Aparajita" pitchFamily="34" charset="0"/>
                <a:ea typeface="+mj-ea"/>
                <a:cs typeface="Aparajita" pitchFamily="34" charset="0"/>
              </a:rPr>
              <a:t> Chaque enfant était accompagné d’un aidant  (parent/accompagnant) souvent lui-même atteint par la pathologie</a:t>
            </a:r>
            <a:endParaRPr kumimoji="0" lang="fr-FR" sz="2800" b="0" i="0" u="none" strike="noStrike" kern="1200" cap="none" spc="0" normalizeH="0" noProof="0" dirty="0" smtClean="0">
              <a:ln>
                <a:noFill/>
              </a:ln>
              <a:solidFill>
                <a:schemeClr val="accent1">
                  <a:lumMod val="75000"/>
                </a:schemeClr>
              </a:solidFill>
              <a:effectLst/>
              <a:uLnTx/>
              <a:uFillTx/>
              <a:latin typeface="Monotype Corsiva" pitchFamily="66" charset="0"/>
              <a:ea typeface="+mj-ea"/>
              <a:cs typeface="+mj-cs"/>
            </a:endParaRPr>
          </a:p>
        </p:txBody>
      </p:sp>
      <p:grpSp>
        <p:nvGrpSpPr>
          <p:cNvPr id="3" name="Groupe 2"/>
          <p:cNvGrpSpPr/>
          <p:nvPr/>
        </p:nvGrpSpPr>
        <p:grpSpPr>
          <a:xfrm>
            <a:off x="6500826" y="124999"/>
            <a:ext cx="2643174" cy="1218006"/>
            <a:chOff x="6500826" y="124999"/>
            <a:chExt cx="2643174" cy="1218006"/>
          </a:xfrm>
        </p:grpSpPr>
        <p:pic>
          <p:nvPicPr>
            <p:cNvPr id="4" name="Picture 11" descr="F:\asso SED1+v2\sejour 2019\Crédit-photo-S-Macchi-5-300x225.jpg"/>
            <p:cNvPicPr>
              <a:picLocks noChangeAspect="1" noChangeArrowheads="1"/>
            </p:cNvPicPr>
            <p:nvPr/>
          </p:nvPicPr>
          <p:blipFill>
            <a:blip r:embed="rId3"/>
            <a:srcRect/>
            <a:stretch>
              <a:fillRect/>
            </a:stretch>
          </p:blipFill>
          <p:spPr bwMode="auto">
            <a:xfrm>
              <a:off x="6500826" y="124999"/>
              <a:ext cx="1262062" cy="946547"/>
            </a:xfrm>
            <a:prstGeom prst="rect">
              <a:avLst/>
            </a:prstGeom>
            <a:noFill/>
          </p:spPr>
        </p:pic>
        <p:pic>
          <p:nvPicPr>
            <p:cNvPr id="5" name="Picture 12" descr="F:\asso SED1+v2\sejour 2019\tour-des-monts-aubrac-gevaudan-11-240x162.jpg"/>
            <p:cNvPicPr>
              <a:picLocks noChangeAspect="1" noChangeArrowheads="1"/>
            </p:cNvPicPr>
            <p:nvPr/>
          </p:nvPicPr>
          <p:blipFill>
            <a:blip r:embed="rId4"/>
            <a:srcRect/>
            <a:stretch>
              <a:fillRect/>
            </a:stretch>
          </p:blipFill>
          <p:spPr bwMode="auto">
            <a:xfrm>
              <a:off x="7789332" y="428604"/>
              <a:ext cx="1354668" cy="914401"/>
            </a:xfrm>
            <a:prstGeom prst="rect">
              <a:avLst/>
            </a:prstGeom>
            <a:noFill/>
          </p:spPr>
        </p:pic>
      </p:grpSp>
      <p:sp>
        <p:nvSpPr>
          <p:cNvPr id="6"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8" name="Espace réservé de la date 7"/>
          <p:cNvSpPr>
            <a:spLocks noGrp="1"/>
          </p:cNvSpPr>
          <p:nvPr>
            <p:ph type="dt" sz="half" idx="10"/>
          </p:nvPr>
        </p:nvSpPr>
        <p:spPr/>
        <p:txBody>
          <a:bodyPr/>
          <a:lstStyle/>
          <a:p>
            <a:r>
              <a:rPr lang="fr-FR" dirty="0" smtClean="0"/>
              <a:t>02/10/2019</a:t>
            </a:r>
            <a:endParaRPr lang="fr-FR" dirty="0"/>
          </a:p>
        </p:txBody>
      </p:sp>
      <p:sp>
        <p:nvSpPr>
          <p:cNvPr id="9" name="Espace réservé du numéro de diapositive 8"/>
          <p:cNvSpPr>
            <a:spLocks noGrp="1"/>
          </p:cNvSpPr>
          <p:nvPr>
            <p:ph type="sldNum" sz="quarter" idx="12"/>
          </p:nvPr>
        </p:nvSpPr>
        <p:spPr/>
        <p:txBody>
          <a:bodyPr/>
          <a:lstStyle/>
          <a:p>
            <a:fld id="{6C26713A-1768-44B6-A9B9-D9A608E325BE}" type="slidenum">
              <a:rPr lang="fr-FR" smtClean="0"/>
              <a:pPr/>
              <a:t>4</a:t>
            </a:fld>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415611"/>
            <a:ext cx="8072494" cy="6370975"/>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a:t>
            </a:r>
            <a:r>
              <a:rPr lang="fr-FR" sz="3000" b="1" dirty="0" smtClean="0">
                <a:solidFill>
                  <a:srgbClr val="0070C0"/>
                </a:solidFill>
                <a:latin typeface="Aparajita" pitchFamily="34" charset="0"/>
                <a:cs typeface="Aparajita" pitchFamily="34" charset="0"/>
              </a:rPr>
              <a:t> </a:t>
            </a:r>
            <a:r>
              <a:rPr lang="fr-FR" sz="3000" b="1" dirty="0">
                <a:solidFill>
                  <a:srgbClr val="0070C0"/>
                </a:solidFill>
                <a:latin typeface="Aparajita" pitchFamily="34" charset="0"/>
                <a:cs typeface="Aparajita" pitchFamily="34" charset="0"/>
              </a:rPr>
              <a:t>pour </a:t>
            </a:r>
            <a:endParaRPr lang="fr-FR" sz="3000" b="1" dirty="0" smtClean="0">
              <a:solidFill>
                <a:srgbClr val="0070C0"/>
              </a:solidFill>
              <a:latin typeface="Aparajita" pitchFamily="34" charset="0"/>
              <a:cs typeface="Aparajita" pitchFamily="34" charset="0"/>
            </a:endParaRPr>
          </a:p>
          <a:p>
            <a:pPr lvl="0">
              <a:spcBef>
                <a:spcPct val="0"/>
              </a:spcBef>
              <a:defRPr/>
            </a:pPr>
            <a:endParaRPr lang="fr-FR" sz="3000" b="1" dirty="0">
              <a:solidFill>
                <a:srgbClr val="0070C0"/>
              </a:solidFill>
              <a:latin typeface="Aparajita" pitchFamily="34" charset="0"/>
              <a:cs typeface="Aparajita" pitchFamily="34" charset="0"/>
            </a:endParaRPr>
          </a:p>
          <a:p>
            <a:pPr lvl="0">
              <a:spcBef>
                <a:spcPct val="0"/>
              </a:spcBef>
              <a:buFont typeface="Symbol"/>
              <a:buChar char="Þ"/>
              <a:defRPr/>
            </a:pPr>
            <a:r>
              <a:rPr lang="fr-FR" b="1" dirty="0" smtClean="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S’extraire du quotidien et de la maladie</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Se détendre, se relaxer et s’oxygéner</a:t>
            </a:r>
          </a:p>
          <a:p>
            <a:pPr>
              <a:spcBef>
                <a:spcPct val="0"/>
              </a:spcBef>
              <a:buFont typeface="Symbol"/>
              <a:buChar char="Þ"/>
              <a:defRPr/>
            </a:pPr>
            <a:r>
              <a:rPr lang="fr-FR" sz="2400" dirty="0" smtClean="0">
                <a:solidFill>
                  <a:srgbClr val="0070C0"/>
                </a:solidFill>
                <a:latin typeface="Aparajita" pitchFamily="34" charset="0"/>
                <a:cs typeface="Aparajita" pitchFamily="34" charset="0"/>
              </a:rPr>
              <a:t>  Se retrouver , soi même et en famille</a:t>
            </a:r>
          </a:p>
          <a:p>
            <a:pPr>
              <a:spcBef>
                <a:spcPct val="0"/>
              </a:spcBef>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Se concentrer sur son bien être</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Pratiquer des activités adaptées</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Etre pris en charge par des professionnels </a:t>
            </a:r>
          </a:p>
          <a:p>
            <a:pPr>
              <a:spcBef>
                <a:spcPct val="0"/>
              </a:spcBef>
              <a:buFont typeface="Symbol"/>
              <a:buChar char="Þ"/>
              <a:defRPr/>
            </a:pPr>
            <a:r>
              <a:rPr lang="fr-FR" sz="2400" dirty="0" smtClean="0">
                <a:solidFill>
                  <a:srgbClr val="0070C0"/>
                </a:solidFill>
                <a:latin typeface="Aparajita" pitchFamily="34" charset="0"/>
                <a:cs typeface="Aparajita" pitchFamily="34" charset="0"/>
              </a:rPr>
              <a:t> S’approprier des bases en nutrition (intolérances, allergies, manger sain)</a:t>
            </a: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Découvrir des activités</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Redécouvrir ses capacités </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Découvrir la nature et les animaux de la région (bisons, faune…)  </a:t>
            </a:r>
          </a:p>
          <a:p>
            <a:pPr lvl="0">
              <a:spcBef>
                <a:spcPct val="0"/>
              </a:spcBef>
              <a:defRPr/>
            </a:pPr>
            <a:endParaRPr lang="fr-FR" b="1" dirty="0" smtClean="0">
              <a:solidFill>
                <a:srgbClr val="0070C0"/>
              </a:solidFill>
              <a:latin typeface="Adobe Garamond Pro" pitchFamily="18" charset="0"/>
            </a:endParaRPr>
          </a:p>
          <a:p>
            <a:pPr lvl="0">
              <a:spcBef>
                <a:spcPct val="0"/>
              </a:spcBef>
              <a:defRPr/>
            </a:pPr>
            <a:endParaRPr lang="fr-FR" b="1" dirty="0">
              <a:solidFill>
                <a:srgbClr val="0070C0"/>
              </a:solidFill>
              <a:latin typeface="Adobe Garamond Pro" pitchFamily="18" charset="0"/>
            </a:endParaRPr>
          </a:p>
        </p:txBody>
      </p:sp>
      <p:sp>
        <p:nvSpPr>
          <p:cNvPr id="3"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grpSp>
        <p:nvGrpSpPr>
          <p:cNvPr id="5" name="Groupe 4"/>
          <p:cNvGrpSpPr/>
          <p:nvPr/>
        </p:nvGrpSpPr>
        <p:grpSpPr>
          <a:xfrm>
            <a:off x="6500826" y="124999"/>
            <a:ext cx="2643174" cy="1218006"/>
            <a:chOff x="6500826" y="124999"/>
            <a:chExt cx="2643174" cy="1218006"/>
          </a:xfrm>
        </p:grpSpPr>
        <p:pic>
          <p:nvPicPr>
            <p:cNvPr id="6"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7"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8" name="Espace réservé de la date 7"/>
          <p:cNvSpPr>
            <a:spLocks noGrp="1"/>
          </p:cNvSpPr>
          <p:nvPr>
            <p:ph type="dt" sz="half" idx="10"/>
          </p:nvPr>
        </p:nvSpPr>
        <p:spPr/>
        <p:txBody>
          <a:bodyPr/>
          <a:lstStyle/>
          <a:p>
            <a:r>
              <a:rPr lang="fr-FR" smtClean="0"/>
              <a:t>02/10/2019</a:t>
            </a:r>
            <a:endParaRPr lang="fr-FR"/>
          </a:p>
        </p:txBody>
      </p:sp>
      <p:sp>
        <p:nvSpPr>
          <p:cNvPr id="9" name="Espace réservé du numéro de diapositive 8"/>
          <p:cNvSpPr>
            <a:spLocks noGrp="1"/>
          </p:cNvSpPr>
          <p:nvPr>
            <p:ph type="sldNum" sz="quarter" idx="12"/>
          </p:nvPr>
        </p:nvSpPr>
        <p:spPr/>
        <p:txBody>
          <a:bodyPr/>
          <a:lstStyle/>
          <a:p>
            <a:fld id="{6C26713A-1768-44B6-A9B9-D9A608E325BE}" type="slidenum">
              <a:rPr lang="fr-FR" smtClean="0"/>
              <a:pPr/>
              <a:t>5</a:t>
            </a:fld>
            <a:endParaRPr lang="fr-FR" dirty="0"/>
          </a:p>
        </p:txBody>
      </p:sp>
      <p:pic>
        <p:nvPicPr>
          <p:cNvPr id="10" name="Picture 2" descr="E:\asso SED1+v2\logos\étiquerojet 2te 2020.jpg"/>
          <p:cNvPicPr>
            <a:picLocks noChangeAspect="1" noChangeArrowheads="1"/>
          </p:cNvPicPr>
          <p:nvPr/>
        </p:nvPicPr>
        <p:blipFill>
          <a:blip r:embed="rId4"/>
          <a:srcRect/>
          <a:stretch>
            <a:fillRect/>
          </a:stretch>
        </p:blipFill>
        <p:spPr bwMode="auto">
          <a:xfrm>
            <a:off x="0" y="0"/>
            <a:ext cx="1142976" cy="114297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71472" y="214290"/>
            <a:ext cx="8429684" cy="6955750"/>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...g</a:t>
            </a:r>
            <a:r>
              <a:rPr lang="fr-FR" sz="3000" b="1" dirty="0" smtClean="0">
                <a:solidFill>
                  <a:srgbClr val="0070C0"/>
                </a:solidFill>
                <a:latin typeface="Aparajita" pitchFamily="34" charset="0"/>
                <a:cs typeface="Aparajita" pitchFamily="34" charset="0"/>
              </a:rPr>
              <a:t>râce à un village privilégié…</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Un complexe </a:t>
            </a:r>
            <a:r>
              <a:rPr lang="fr-FR" sz="2400" dirty="0" smtClean="0">
                <a:solidFill>
                  <a:srgbClr val="0070C0"/>
                </a:solidFill>
                <a:latin typeface="Aparajita" pitchFamily="34" charset="0"/>
                <a:cs typeface="Aparajita" pitchFamily="34" charset="0"/>
              </a:rPr>
              <a:t>/village exceptionnel, </a:t>
            </a:r>
          </a:p>
          <a:p>
            <a:pPr lvl="0">
              <a:spcBef>
                <a:spcPct val="0"/>
              </a:spcBef>
              <a:defRPr/>
            </a:pPr>
            <a:r>
              <a:rPr lang="fr-FR" sz="2400" dirty="0" smtClean="0">
                <a:solidFill>
                  <a:srgbClr val="0070C0"/>
                </a:solidFill>
                <a:latin typeface="Aparajita" pitchFamily="34" charset="0"/>
                <a:cs typeface="Aparajita" pitchFamily="34" charset="0"/>
              </a:rPr>
              <a:t>Réellement et parfaitement adapté aux PMR,  avec de multiples aires de jeu, parcours santé </a:t>
            </a:r>
            <a:r>
              <a:rPr lang="fr-FR" sz="2400" dirty="0" err="1" smtClean="0">
                <a:solidFill>
                  <a:srgbClr val="0070C0"/>
                </a:solidFill>
                <a:latin typeface="Aparajita" pitchFamily="34" charset="0"/>
                <a:cs typeface="Aparajita" pitchFamily="34" charset="0"/>
              </a:rPr>
              <a:t>etc</a:t>
            </a:r>
            <a:r>
              <a:rPr lang="fr-FR" sz="2400" dirty="0" smtClean="0">
                <a:solidFill>
                  <a:srgbClr val="0070C0"/>
                </a:solidFill>
                <a:latin typeface="Aparajita" pitchFamily="34" charset="0"/>
                <a:cs typeface="Aparajita" pitchFamily="34" charset="0"/>
              </a:rPr>
              <a:t>                                </a:t>
            </a:r>
            <a:r>
              <a:rPr lang="fr-FR" sz="3200" b="1" dirty="0" smtClean="0">
                <a:solidFill>
                  <a:srgbClr val="0070C0"/>
                </a:solidFill>
                <a:latin typeface="Aparajita" pitchFamily="34" charset="0"/>
                <a:cs typeface="Aparajita" pitchFamily="34" charset="0"/>
              </a:rPr>
              <a:t>Les Hauts du </a:t>
            </a:r>
            <a:r>
              <a:rPr lang="fr-FR" sz="3200" b="1" dirty="0" err="1" smtClean="0">
                <a:solidFill>
                  <a:srgbClr val="0070C0"/>
                </a:solidFill>
                <a:latin typeface="Aparajita" pitchFamily="34" charset="0"/>
                <a:cs typeface="Aparajita" pitchFamily="34" charset="0"/>
              </a:rPr>
              <a:t>Gevaudan</a:t>
            </a:r>
            <a:endParaRPr lang="fr-FR" sz="3200" b="1" dirty="0" smtClean="0">
              <a:solidFill>
                <a:srgbClr val="0070C0"/>
              </a:solidFill>
              <a:latin typeface="Aparajita" pitchFamily="34" charset="0"/>
              <a:cs typeface="Aparajita" pitchFamily="34" charset="0"/>
            </a:endParaRPr>
          </a:p>
          <a:p>
            <a:pPr lvl="0">
              <a:spcBef>
                <a:spcPct val="0"/>
              </a:spcBef>
              <a:defRPr/>
            </a:pPr>
            <a:endParaRPr lang="fr-FR" sz="3200" b="1" dirty="0" smtClean="0">
              <a:solidFill>
                <a:srgbClr val="0070C0"/>
              </a:solidFill>
              <a:latin typeface="Aparajita" pitchFamily="34" charset="0"/>
              <a:cs typeface="Aparajita" pitchFamily="34" charset="0"/>
            </a:endParaRPr>
          </a:p>
          <a:p>
            <a:pPr lvl="0">
              <a:spcBef>
                <a:spcPct val="0"/>
              </a:spcBef>
              <a:defRPr/>
            </a:pPr>
            <a:endParaRPr lang="fr-FR" sz="3200" b="1" dirty="0" smtClean="0">
              <a:solidFill>
                <a:srgbClr val="0070C0"/>
              </a:solidFill>
              <a:latin typeface="Aparajita" pitchFamily="34" charset="0"/>
              <a:cs typeface="Aparajita" pitchFamily="34" charset="0"/>
            </a:endParaRPr>
          </a:p>
          <a:p>
            <a:pPr lvl="0">
              <a:spcBef>
                <a:spcPct val="0"/>
              </a:spcBef>
              <a:defRPr/>
            </a:pPr>
            <a:endParaRPr lang="fr-FR" sz="3200" b="1" dirty="0" smtClean="0">
              <a:solidFill>
                <a:srgbClr val="0070C0"/>
              </a:solidFill>
              <a:latin typeface="Aparajita" pitchFamily="34" charset="0"/>
              <a:cs typeface="Aparajita" pitchFamily="34" charset="0"/>
            </a:endParaRPr>
          </a:p>
          <a:p>
            <a:pPr lvl="0">
              <a:spcBef>
                <a:spcPct val="0"/>
              </a:spcBef>
              <a:defRPr/>
            </a:pPr>
            <a:endParaRPr lang="fr-FR" sz="3200" b="1" dirty="0" smtClean="0">
              <a:solidFill>
                <a:srgbClr val="0070C0"/>
              </a:solidFill>
              <a:latin typeface="Aparajita" pitchFamily="34" charset="0"/>
              <a:cs typeface="Aparajita" pitchFamily="34" charset="0"/>
            </a:endParaRPr>
          </a:p>
          <a:p>
            <a:pPr lvl="0">
              <a:spcBef>
                <a:spcPct val="0"/>
              </a:spcBef>
              <a:defRPr/>
            </a:pPr>
            <a:endParaRPr lang="fr-FR" sz="3200" b="1" dirty="0" smtClean="0">
              <a:solidFill>
                <a:srgbClr val="0070C0"/>
              </a:solidFill>
              <a:latin typeface="Aparajita" pitchFamily="34" charset="0"/>
              <a:cs typeface="Aparajita" pitchFamily="34" charset="0"/>
            </a:endParaRPr>
          </a:p>
          <a:p>
            <a:pPr lvl="0">
              <a:spcBef>
                <a:spcPct val="0"/>
              </a:spcBef>
              <a:defRPr/>
            </a:pPr>
            <a:r>
              <a:rPr lang="fr-FR" sz="2400" dirty="0" smtClean="0">
                <a:solidFill>
                  <a:srgbClr val="0070C0"/>
                </a:solidFill>
                <a:latin typeface="Aparajita" pitchFamily="34" charset="0"/>
                <a:cs typeface="Aparajita" pitchFamily="34" charset="0"/>
              </a:rPr>
              <a:t>avec un personnel </a:t>
            </a:r>
          </a:p>
          <a:p>
            <a:pPr lvl="0">
              <a:spcBef>
                <a:spcPct val="0"/>
              </a:spcBef>
              <a:defRPr/>
            </a:pPr>
            <a:r>
              <a:rPr lang="fr-FR" sz="2400" dirty="0" smtClean="0">
                <a:solidFill>
                  <a:srgbClr val="0070C0"/>
                </a:solidFill>
                <a:latin typeface="Aparajita" pitchFamily="34" charset="0"/>
                <a:cs typeface="Aparajita" pitchFamily="34" charset="0"/>
              </a:rPr>
              <a:t>et un encadrement de qualité,</a:t>
            </a:r>
          </a:p>
          <a:p>
            <a:pPr lvl="0">
              <a:spcBef>
                <a:spcPct val="0"/>
              </a:spcBef>
              <a:defRPr/>
            </a:pPr>
            <a:r>
              <a:rPr lang="fr-FR" sz="2400" dirty="0" smtClean="0">
                <a:solidFill>
                  <a:srgbClr val="0070C0"/>
                </a:solidFill>
                <a:latin typeface="Aparajita" pitchFamily="34" charset="0"/>
                <a:cs typeface="Aparajita" pitchFamily="34" charset="0"/>
              </a:rPr>
              <a:t>à l’écoute et très accompagnant, </a:t>
            </a:r>
          </a:p>
          <a:p>
            <a:pPr lvl="0">
              <a:spcBef>
                <a:spcPct val="0"/>
              </a:spcBef>
              <a:defRPr/>
            </a:pPr>
            <a:r>
              <a:rPr lang="fr-FR" sz="2400" dirty="0" smtClean="0">
                <a:solidFill>
                  <a:srgbClr val="0070C0"/>
                </a:solidFill>
                <a:latin typeface="Aparajita" pitchFamily="34" charset="0"/>
                <a:cs typeface="Aparajita" pitchFamily="34" charset="0"/>
              </a:rPr>
              <a:t>que nous remercions chaleureusement.</a:t>
            </a:r>
            <a:r>
              <a:rPr lang="fr-FR" sz="2400" b="1" dirty="0" smtClean="0">
                <a:solidFill>
                  <a:srgbClr val="0070C0"/>
                </a:solidFill>
                <a:latin typeface="Aparajita" pitchFamily="34" charset="0"/>
                <a:cs typeface="Aparajita" pitchFamily="34" charset="0"/>
              </a:rPr>
              <a:t>	</a:t>
            </a:r>
          </a:p>
          <a:p>
            <a:pPr lvl="0">
              <a:spcBef>
                <a:spcPct val="0"/>
              </a:spcBef>
              <a:defRPr/>
            </a:pPr>
            <a:r>
              <a:rPr lang="fr-FR" sz="3200" b="1" dirty="0" smtClean="0">
                <a:solidFill>
                  <a:srgbClr val="0070C0"/>
                </a:solidFill>
                <a:latin typeface="Aparajita" pitchFamily="34" charset="0"/>
                <a:cs typeface="Aparajita" pitchFamily="34" charset="0"/>
              </a:rPr>
              <a:t>			</a:t>
            </a:r>
            <a:r>
              <a:rPr lang="fr-FR" sz="1600" b="1" dirty="0" smtClean="0">
                <a:solidFill>
                  <a:srgbClr val="0070C0"/>
                </a:solidFill>
                <a:latin typeface="Aparajita" pitchFamily="34" charset="0"/>
                <a:cs typeface="Aparajita" pitchFamily="34" charset="0"/>
              </a:rPr>
              <a:t>		</a:t>
            </a:r>
            <a:endParaRPr lang="fr-FR" sz="3200" b="1" dirty="0" smtClean="0">
              <a:solidFill>
                <a:srgbClr val="0070C0"/>
              </a:solidFill>
              <a:latin typeface="Aparajita" pitchFamily="34" charset="0"/>
              <a:cs typeface="Aparajita" pitchFamily="34" charset="0"/>
            </a:endParaRPr>
          </a:p>
          <a:p>
            <a:pPr lvl="0">
              <a:spcBef>
                <a:spcPct val="0"/>
              </a:spcBef>
              <a:defRPr/>
            </a:pPr>
            <a:r>
              <a:rPr lang="fr-FR" sz="2400" dirty="0" smtClean="0">
                <a:solidFill>
                  <a:srgbClr val="0070C0"/>
                </a:solidFill>
                <a:latin typeface="Aparajita" pitchFamily="34" charset="0"/>
                <a:cs typeface="Aparajita" pitchFamily="34" charset="0"/>
              </a:rPr>
              <a:t>			</a:t>
            </a:r>
            <a:endParaRPr lang="fr-FR" sz="2400" dirty="0" smtClean="0">
              <a:solidFill>
                <a:srgbClr val="0070C0"/>
              </a:solidFill>
              <a:latin typeface="Adobe Garamond Pro" pitchFamily="18" charset="0"/>
            </a:endParaRPr>
          </a:p>
        </p:txBody>
      </p:sp>
      <p:pic>
        <p:nvPicPr>
          <p:cNvPr id="16387" name="Picture 3" descr="F:\asso SED1+v2\sejour 2019\téléchargement.jpg"/>
          <p:cNvPicPr>
            <a:picLocks noChangeAspect="1" noChangeArrowheads="1"/>
          </p:cNvPicPr>
          <p:nvPr/>
        </p:nvPicPr>
        <p:blipFill>
          <a:blip r:embed="rId4"/>
          <a:srcRect/>
          <a:stretch>
            <a:fillRect/>
          </a:stretch>
        </p:blipFill>
        <p:spPr bwMode="auto">
          <a:xfrm>
            <a:off x="785786" y="2214554"/>
            <a:ext cx="4071966" cy="2500330"/>
          </a:xfrm>
          <a:prstGeom prst="rect">
            <a:avLst/>
          </a:prstGeom>
          <a:noFill/>
        </p:spPr>
      </p:pic>
      <p:sp>
        <p:nvSpPr>
          <p:cNvPr id="16" name="Espace réservé de la date 15"/>
          <p:cNvSpPr>
            <a:spLocks noGrp="1"/>
          </p:cNvSpPr>
          <p:nvPr>
            <p:ph type="dt" sz="half" idx="10"/>
          </p:nvPr>
        </p:nvSpPr>
        <p:spPr/>
        <p:txBody>
          <a:bodyPr/>
          <a:lstStyle/>
          <a:p>
            <a:r>
              <a:rPr lang="fr-FR" smtClean="0"/>
              <a:t>02/10/2019</a:t>
            </a:r>
            <a:endParaRPr lang="fr-FR"/>
          </a:p>
        </p:txBody>
      </p:sp>
      <p:sp>
        <p:nvSpPr>
          <p:cNvPr id="17" name="Espace réservé du numéro de diapositive 16"/>
          <p:cNvSpPr>
            <a:spLocks noGrp="1"/>
          </p:cNvSpPr>
          <p:nvPr>
            <p:ph type="sldNum" sz="quarter" idx="12"/>
          </p:nvPr>
        </p:nvSpPr>
        <p:spPr/>
        <p:txBody>
          <a:bodyPr/>
          <a:lstStyle/>
          <a:p>
            <a:fld id="{6C26713A-1768-44B6-A9B9-D9A608E325BE}" type="slidenum">
              <a:rPr lang="fr-FR" smtClean="0"/>
              <a:pPr/>
              <a:t>6</a:t>
            </a:fld>
            <a:endParaRPr lang="fr-FR"/>
          </a:p>
        </p:txBody>
      </p:sp>
      <p:pic>
        <p:nvPicPr>
          <p:cNvPr id="18" name="Picture 2" descr="E:\asso SED1+v2\logos\étiquerojet 2te 2020.jpg"/>
          <p:cNvPicPr>
            <a:picLocks noChangeAspect="1" noChangeArrowheads="1"/>
          </p:cNvPicPr>
          <p:nvPr/>
        </p:nvPicPr>
        <p:blipFill>
          <a:blip r:embed="rId5"/>
          <a:srcRect/>
          <a:stretch>
            <a:fillRect/>
          </a:stretch>
        </p:blipFill>
        <p:spPr bwMode="auto">
          <a:xfrm>
            <a:off x="0" y="0"/>
            <a:ext cx="1000100" cy="1000100"/>
          </a:xfrm>
          <a:prstGeom prst="rect">
            <a:avLst/>
          </a:prstGeom>
          <a:noFill/>
        </p:spPr>
      </p:pic>
      <p:pic>
        <p:nvPicPr>
          <p:cNvPr id="4098" name="Picture 2" descr="E:\asso SED1+v2\manifestations\sejour GEVAUDAN 2019\gevaudan photos\922.jpg"/>
          <p:cNvPicPr>
            <a:picLocks noChangeAspect="1" noChangeArrowheads="1"/>
          </p:cNvPicPr>
          <p:nvPr/>
        </p:nvPicPr>
        <p:blipFill>
          <a:blip r:embed="rId6"/>
          <a:srcRect/>
          <a:stretch>
            <a:fillRect/>
          </a:stretch>
        </p:blipFill>
        <p:spPr bwMode="auto">
          <a:xfrm>
            <a:off x="5072066" y="2428868"/>
            <a:ext cx="3476617" cy="2607463"/>
          </a:xfrm>
          <a:prstGeom prst="rect">
            <a:avLst/>
          </a:prstGeom>
          <a:noFill/>
        </p:spPr>
      </p:pic>
      <p:pic>
        <p:nvPicPr>
          <p:cNvPr id="2050" name="Picture 2" descr="E:\asso SED1+v2\manifestations\sejour GEVAUDAN 2019\gevaudan photos\894.jpg"/>
          <p:cNvPicPr>
            <a:picLocks noChangeAspect="1" noChangeArrowheads="1"/>
          </p:cNvPicPr>
          <p:nvPr/>
        </p:nvPicPr>
        <p:blipFill>
          <a:blip r:embed="rId7"/>
          <a:srcRect/>
          <a:stretch>
            <a:fillRect/>
          </a:stretch>
        </p:blipFill>
        <p:spPr bwMode="auto">
          <a:xfrm>
            <a:off x="5286380" y="4572008"/>
            <a:ext cx="3070056" cy="204770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5643538" y="0"/>
            <a:ext cx="3500462" cy="1500198"/>
            <a:chOff x="5643538" y="0"/>
            <a:chExt cx="3500462" cy="1500198"/>
          </a:xfrm>
        </p:grpSpPr>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2"/>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3"/>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grpSp>
      <p:sp>
        <p:nvSpPr>
          <p:cNvPr id="15" name="Rectangle 14"/>
          <p:cNvSpPr/>
          <p:nvPr/>
        </p:nvSpPr>
        <p:spPr>
          <a:xfrm>
            <a:off x="571472" y="214290"/>
            <a:ext cx="8429684" cy="1754326"/>
          </a:xfrm>
          <a:prstGeom prst="rect">
            <a:avLst/>
          </a:prstGeom>
        </p:spPr>
        <p:txBody>
          <a:bodyPr wrap="square">
            <a:spAutoFit/>
          </a:bodyPr>
          <a:lstStyle/>
          <a:p>
            <a:pPr lvl="0">
              <a:spcBef>
                <a:spcPct val="0"/>
              </a:spcBef>
              <a:defRPr/>
            </a:pPr>
            <a:r>
              <a:rPr lang="fr-FR" sz="2800" b="1" dirty="0" smtClean="0">
                <a:solidFill>
                  <a:srgbClr val="0070C0"/>
                </a:solidFill>
                <a:latin typeface="Adobe Garamond Pro" pitchFamily="18" charset="0"/>
              </a:rPr>
              <a:t>    </a:t>
            </a:r>
            <a:r>
              <a:rPr lang="fr-FR" sz="3000" b="1" dirty="0" smtClean="0">
                <a:solidFill>
                  <a:srgbClr val="0070C0"/>
                </a:solidFill>
                <a:latin typeface="Aparajita" pitchFamily="34" charset="0"/>
                <a:cs typeface="Aparajita" pitchFamily="34" charset="0"/>
              </a:rPr>
              <a:t>… à un hébergement adapté </a:t>
            </a:r>
          </a:p>
          <a:p>
            <a:pPr lvl="0">
              <a:spcBef>
                <a:spcPct val="0"/>
              </a:spcBef>
              <a:defRPr/>
            </a:pPr>
            <a:r>
              <a:rPr lang="fr-FR" sz="3000" b="1" dirty="0" smtClean="0">
                <a:solidFill>
                  <a:srgbClr val="0070C0"/>
                </a:solidFill>
                <a:latin typeface="Aparajita" pitchFamily="34" charset="0"/>
                <a:cs typeface="Aparajita" pitchFamily="34" charset="0"/>
              </a:rPr>
              <a:t>      et confortable…</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defRPr/>
            </a:pPr>
            <a:r>
              <a:rPr lang="fr-FR" sz="2400" dirty="0" smtClean="0">
                <a:solidFill>
                  <a:srgbClr val="0070C0"/>
                </a:solidFill>
                <a:latin typeface="Aparajita" pitchFamily="34" charset="0"/>
                <a:cs typeface="Aparajita" pitchFamily="34" charset="0"/>
              </a:rPr>
              <a:t>			</a:t>
            </a:r>
            <a:endParaRPr lang="fr-FR" sz="2400" dirty="0" smtClean="0">
              <a:solidFill>
                <a:srgbClr val="0070C0"/>
              </a:solidFill>
              <a:latin typeface="Adobe Garamond Pro" pitchFamily="18" charset="0"/>
            </a:endParaRPr>
          </a:p>
        </p:txBody>
      </p:sp>
      <p:sp>
        <p:nvSpPr>
          <p:cNvPr id="16" name="Espace réservé de la date 15"/>
          <p:cNvSpPr>
            <a:spLocks noGrp="1"/>
          </p:cNvSpPr>
          <p:nvPr>
            <p:ph type="dt" sz="half" idx="10"/>
          </p:nvPr>
        </p:nvSpPr>
        <p:spPr/>
        <p:txBody>
          <a:bodyPr/>
          <a:lstStyle/>
          <a:p>
            <a:r>
              <a:rPr lang="fr-FR" smtClean="0"/>
              <a:t>02/10/2019</a:t>
            </a:r>
            <a:endParaRPr lang="fr-FR"/>
          </a:p>
        </p:txBody>
      </p:sp>
      <p:sp>
        <p:nvSpPr>
          <p:cNvPr id="17" name="Espace réservé du numéro de diapositive 16"/>
          <p:cNvSpPr>
            <a:spLocks noGrp="1"/>
          </p:cNvSpPr>
          <p:nvPr>
            <p:ph type="sldNum" sz="quarter" idx="12"/>
          </p:nvPr>
        </p:nvSpPr>
        <p:spPr/>
        <p:txBody>
          <a:bodyPr/>
          <a:lstStyle/>
          <a:p>
            <a:fld id="{6C26713A-1768-44B6-A9B9-D9A608E325BE}" type="slidenum">
              <a:rPr lang="fr-FR" smtClean="0"/>
              <a:pPr/>
              <a:t>7</a:t>
            </a:fld>
            <a:endParaRPr lang="fr-FR"/>
          </a:p>
        </p:txBody>
      </p:sp>
      <p:pic>
        <p:nvPicPr>
          <p:cNvPr id="18" name="Picture 2" descr="E:\asso SED1+v2\logos\étiquerojet 2te 2020.jpg"/>
          <p:cNvPicPr>
            <a:picLocks noChangeAspect="1" noChangeArrowheads="1"/>
          </p:cNvPicPr>
          <p:nvPr/>
        </p:nvPicPr>
        <p:blipFill>
          <a:blip r:embed="rId4"/>
          <a:srcRect/>
          <a:stretch>
            <a:fillRect/>
          </a:stretch>
        </p:blipFill>
        <p:spPr bwMode="auto">
          <a:xfrm>
            <a:off x="0" y="0"/>
            <a:ext cx="1000100" cy="1000100"/>
          </a:xfrm>
          <a:prstGeom prst="rect">
            <a:avLst/>
          </a:prstGeom>
          <a:noFill/>
        </p:spPr>
      </p:pic>
      <p:sp>
        <p:nvSpPr>
          <p:cNvPr id="19" name="Rectangle 18"/>
          <p:cNvSpPr/>
          <p:nvPr/>
        </p:nvSpPr>
        <p:spPr>
          <a:xfrm>
            <a:off x="214282" y="1571612"/>
            <a:ext cx="8929718" cy="6001643"/>
          </a:xfrm>
          <a:prstGeom prst="rect">
            <a:avLst/>
          </a:prstGeom>
        </p:spPr>
        <p:txBody>
          <a:bodyPr wrap="square">
            <a:spAutoFit/>
          </a:bodyPr>
          <a:lstStyle/>
          <a:p>
            <a:pPr lvl="0">
              <a:spcBef>
                <a:spcPct val="0"/>
              </a:spcBef>
              <a:buFont typeface="Symbol"/>
              <a:buChar char="Þ"/>
              <a:defRPr/>
            </a:pPr>
            <a:r>
              <a:rPr lang="fr-FR" sz="2400" dirty="0" smtClean="0">
                <a:solidFill>
                  <a:srgbClr val="0070C0"/>
                </a:solidFill>
                <a:latin typeface="Aparajita" pitchFamily="34" charset="0"/>
                <a:cs typeface="Aparajita" pitchFamily="34" charset="0"/>
              </a:rPr>
              <a:t>  Des Cottages spacieux et </a:t>
            </a:r>
          </a:p>
          <a:p>
            <a:pPr lvl="0">
              <a:spcBef>
                <a:spcPct val="0"/>
              </a:spcBef>
              <a:defRPr/>
            </a:pPr>
            <a:r>
              <a:rPr lang="fr-FR" sz="2400" dirty="0" smtClean="0">
                <a:solidFill>
                  <a:srgbClr val="0070C0"/>
                </a:solidFill>
                <a:latin typeface="Aparajita" pitchFamily="34" charset="0"/>
                <a:cs typeface="Aparajita" pitchFamily="34" charset="0"/>
              </a:rPr>
              <a:t>fonctionnels de 83 m</a:t>
            </a:r>
            <a:r>
              <a:rPr lang="fr-FR" sz="2400" baseline="30000" dirty="0" smtClean="0">
                <a:solidFill>
                  <a:srgbClr val="0070C0"/>
                </a:solidFill>
                <a:latin typeface="Aparajita" pitchFamily="34" charset="0"/>
                <a:cs typeface="Aparajita" pitchFamily="34" charset="0"/>
              </a:rPr>
              <a:t>2 </a:t>
            </a:r>
            <a:r>
              <a:rPr lang="fr-FR" sz="2400" dirty="0" smtClean="0">
                <a:solidFill>
                  <a:srgbClr val="0070C0"/>
                </a:solidFill>
                <a:latin typeface="Aparajita" pitchFamily="34" charset="0"/>
                <a:cs typeface="Aparajita" pitchFamily="34" charset="0"/>
              </a:rPr>
              <a:t>, parfaitement </a:t>
            </a:r>
          </a:p>
          <a:p>
            <a:pPr lvl="0">
              <a:spcBef>
                <a:spcPct val="0"/>
              </a:spcBef>
              <a:defRPr/>
            </a:pPr>
            <a:r>
              <a:rPr lang="fr-FR" sz="2400" dirty="0" smtClean="0">
                <a:solidFill>
                  <a:srgbClr val="0070C0"/>
                </a:solidFill>
                <a:latin typeface="Aparajita" pitchFamily="34" charset="0"/>
                <a:cs typeface="Aparajita" pitchFamily="34" charset="0"/>
              </a:rPr>
              <a:t>équipés et pensés pour le confort, </a:t>
            </a:r>
          </a:p>
          <a:p>
            <a:pPr lvl="0">
              <a:spcBef>
                <a:spcPct val="0"/>
              </a:spcBef>
              <a:defRPr/>
            </a:pPr>
            <a:r>
              <a:rPr lang="fr-FR" sz="2400" dirty="0" smtClean="0">
                <a:solidFill>
                  <a:srgbClr val="0070C0"/>
                </a:solidFill>
                <a:latin typeface="Aparajita" pitchFamily="34" charset="0"/>
                <a:cs typeface="Aparajita" pitchFamily="34" charset="0"/>
              </a:rPr>
              <a:t>l’accessibilité et la praticité au </a:t>
            </a:r>
          </a:p>
          <a:p>
            <a:pPr lvl="0">
              <a:spcBef>
                <a:spcPct val="0"/>
              </a:spcBef>
              <a:defRPr/>
            </a:pPr>
            <a:r>
              <a:rPr lang="fr-FR" sz="2400" dirty="0" smtClean="0">
                <a:solidFill>
                  <a:srgbClr val="0070C0"/>
                </a:solidFill>
                <a:latin typeface="Aparajita" pitchFamily="34" charset="0"/>
                <a:cs typeface="Aparajita" pitchFamily="34" charset="0"/>
              </a:rPr>
              <a:t>quotidien (4/6 pers.), </a:t>
            </a: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endParaRPr lang="fr-FR" sz="2400" dirty="0" smtClean="0">
              <a:solidFill>
                <a:srgbClr val="0070C0"/>
              </a:solidFill>
              <a:latin typeface="Aparajita" pitchFamily="34" charset="0"/>
              <a:cs typeface="Aparajita" pitchFamily="34" charset="0"/>
            </a:endParaRPr>
          </a:p>
          <a:p>
            <a:pPr lvl="0">
              <a:spcBef>
                <a:spcPct val="0"/>
              </a:spcBef>
              <a:defRPr/>
            </a:pPr>
            <a:r>
              <a:rPr lang="fr-FR" sz="2400" dirty="0" smtClean="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sym typeface="Wingdings" pitchFamily="2" charset="2"/>
              </a:rPr>
              <a:t> =&gt; </a:t>
            </a:r>
            <a:r>
              <a:rPr lang="fr-FR" sz="2400" dirty="0" smtClean="0">
                <a:solidFill>
                  <a:srgbClr val="0070C0"/>
                </a:solidFill>
                <a:latin typeface="Aparajita" pitchFamily="34" charset="0"/>
                <a:cs typeface="Aparajita" pitchFamily="34" charset="0"/>
              </a:rPr>
              <a:t>Un espace détente accessible 					           pendant tout le séjour (jacuzzi,        					           sauna, </a:t>
            </a:r>
            <a:r>
              <a:rPr lang="fr-FR" sz="2400" dirty="0" smtClean="0">
                <a:solidFill>
                  <a:srgbClr val="0070C0"/>
                </a:solidFill>
                <a:latin typeface="Aparajita" pitchFamily="34" charset="0"/>
                <a:cs typeface="Aparajita" pitchFamily="34" charset="0"/>
              </a:rPr>
              <a:t>hammam),</a:t>
            </a:r>
            <a:endParaRPr lang="fr-FR" sz="2400" dirty="0" smtClean="0">
              <a:solidFill>
                <a:srgbClr val="0070C0"/>
              </a:solidFill>
              <a:latin typeface="Aparajita" pitchFamily="34" charset="0"/>
              <a:cs typeface="Aparajita" pitchFamily="34" charset="0"/>
            </a:endParaRPr>
          </a:p>
          <a:p>
            <a:pPr lvl="0">
              <a:spcBef>
                <a:spcPct val="0"/>
              </a:spcBef>
              <a:defRPr/>
            </a:pPr>
            <a:endParaRPr lang="fr-FR" sz="2400" dirty="0" smtClean="0">
              <a:solidFill>
                <a:srgbClr val="0070C0"/>
              </a:solidFill>
              <a:latin typeface="Aparajita" pitchFamily="34" charset="0"/>
              <a:cs typeface="Aparajita" pitchFamily="34" charset="0"/>
            </a:endParaRPr>
          </a:p>
          <a:p>
            <a:pPr lvl="0">
              <a:spcBef>
                <a:spcPct val="0"/>
              </a:spcBef>
              <a:defRPr/>
            </a:pPr>
            <a:endParaRPr lang="fr-FR" sz="2400"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restauration possible dans le complexe.</a:t>
            </a:r>
          </a:p>
        </p:txBody>
      </p:sp>
      <p:pic>
        <p:nvPicPr>
          <p:cNvPr id="20" name="Picture 2" descr="F:\asso SED1+v2\sejour 2019\photo logement.jpg"/>
          <p:cNvPicPr>
            <a:picLocks noChangeAspect="1" noChangeArrowheads="1"/>
          </p:cNvPicPr>
          <p:nvPr/>
        </p:nvPicPr>
        <p:blipFill>
          <a:blip r:embed="rId5"/>
          <a:srcRect/>
          <a:stretch>
            <a:fillRect/>
          </a:stretch>
        </p:blipFill>
        <p:spPr bwMode="auto">
          <a:xfrm>
            <a:off x="4214810" y="1714488"/>
            <a:ext cx="4796552" cy="2143140"/>
          </a:xfrm>
          <a:prstGeom prst="rect">
            <a:avLst/>
          </a:prstGeom>
          <a:noFill/>
        </p:spPr>
      </p:pic>
      <p:pic>
        <p:nvPicPr>
          <p:cNvPr id="21" name="Picture 2" descr="F:\asso SED1+v2\sejour 2019\espace détente.png"/>
          <p:cNvPicPr>
            <a:picLocks noChangeAspect="1" noChangeArrowheads="1"/>
          </p:cNvPicPr>
          <p:nvPr/>
        </p:nvPicPr>
        <p:blipFill>
          <a:blip r:embed="rId6"/>
          <a:srcRect/>
          <a:stretch>
            <a:fillRect/>
          </a:stretch>
        </p:blipFill>
        <p:spPr bwMode="auto">
          <a:xfrm>
            <a:off x="428596" y="4214818"/>
            <a:ext cx="4857784" cy="184079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E:\asso SED1+v2\manifestations\sejour GEVAUDAN 2019\gevaudan photos\1487.jpg"/>
          <p:cNvPicPr>
            <a:picLocks noChangeAspect="1" noChangeArrowheads="1"/>
          </p:cNvPicPr>
          <p:nvPr/>
        </p:nvPicPr>
        <p:blipFill>
          <a:blip r:embed="rId2"/>
          <a:srcRect/>
          <a:stretch>
            <a:fillRect/>
          </a:stretch>
        </p:blipFill>
        <p:spPr bwMode="auto">
          <a:xfrm rot="282845">
            <a:off x="6322231" y="1643050"/>
            <a:ext cx="2821769" cy="1881179"/>
          </a:xfrm>
          <a:prstGeom prst="rect">
            <a:avLst/>
          </a:prstGeom>
          <a:noFill/>
        </p:spPr>
      </p:pic>
      <p:pic>
        <p:nvPicPr>
          <p:cNvPr id="16395" name="Picture 11" descr="F:\asso SED1+v2\sejour 2019\porte-du-soubeyran-4-240x360.jpg"/>
          <p:cNvPicPr>
            <a:picLocks noChangeAspect="1" noChangeArrowheads="1"/>
          </p:cNvPicPr>
          <p:nvPr/>
        </p:nvPicPr>
        <p:blipFill>
          <a:blip r:embed="rId3"/>
          <a:srcRect/>
          <a:stretch>
            <a:fillRect/>
          </a:stretch>
        </p:blipFill>
        <p:spPr bwMode="auto">
          <a:xfrm rot="412345">
            <a:off x="5762556" y="3361314"/>
            <a:ext cx="1381127" cy="2071690"/>
          </a:xfrm>
          <a:prstGeom prst="rect">
            <a:avLst/>
          </a:prstGeom>
          <a:noFill/>
        </p:spPr>
      </p:pic>
      <p:pic>
        <p:nvPicPr>
          <p:cNvPr id="16394" name="Picture 10" descr="F:\asso SED1+v2\sejour 2019\tour-des-monts-aubrac-gevaudan-6-240x180.jpg"/>
          <p:cNvPicPr>
            <a:picLocks noChangeAspect="1" noChangeArrowheads="1"/>
          </p:cNvPicPr>
          <p:nvPr/>
        </p:nvPicPr>
        <p:blipFill>
          <a:blip r:embed="rId4"/>
          <a:srcRect/>
          <a:stretch>
            <a:fillRect/>
          </a:stretch>
        </p:blipFill>
        <p:spPr bwMode="auto">
          <a:xfrm rot="20644453">
            <a:off x="-22994" y="1280835"/>
            <a:ext cx="2286000" cy="1714500"/>
          </a:xfrm>
          <a:prstGeom prst="rect">
            <a:avLst/>
          </a:prstGeom>
          <a:noFill/>
        </p:spPr>
      </p:pic>
      <p:grpSp>
        <p:nvGrpSpPr>
          <p:cNvPr id="2" name="Groupe 10"/>
          <p:cNvGrpSpPr/>
          <p:nvPr/>
        </p:nvGrpSpPr>
        <p:grpSpPr>
          <a:xfrm>
            <a:off x="6500826" y="124999"/>
            <a:ext cx="2643174" cy="1218006"/>
            <a:chOff x="6500826" y="124999"/>
            <a:chExt cx="2643174" cy="1218006"/>
          </a:xfrm>
        </p:grpSpPr>
        <p:pic>
          <p:nvPicPr>
            <p:cNvPr id="12" name="Picture 11" descr="F:\asso SED1+v2\sejour 2019\Crédit-photo-S-Macchi-5-300x225.jpg"/>
            <p:cNvPicPr>
              <a:picLocks noChangeAspect="1" noChangeArrowheads="1"/>
            </p:cNvPicPr>
            <p:nvPr/>
          </p:nvPicPr>
          <p:blipFill>
            <a:blip r:embed="rId5"/>
            <a:srcRect/>
            <a:stretch>
              <a:fillRect/>
            </a:stretch>
          </p:blipFill>
          <p:spPr bwMode="auto">
            <a:xfrm>
              <a:off x="6500826" y="124999"/>
              <a:ext cx="1262062" cy="946547"/>
            </a:xfrm>
            <a:prstGeom prst="rect">
              <a:avLst/>
            </a:prstGeom>
            <a:noFill/>
          </p:spPr>
        </p:pic>
        <p:pic>
          <p:nvPicPr>
            <p:cNvPr id="13" name="Picture 12" descr="F:\asso SED1+v2\sejour 2019\tour-des-monts-aubrac-gevaudan-11-240x162.jpg"/>
            <p:cNvPicPr>
              <a:picLocks noChangeAspect="1" noChangeArrowheads="1"/>
            </p:cNvPicPr>
            <p:nvPr/>
          </p:nvPicPr>
          <p:blipFill>
            <a:blip r:embed="rId6"/>
            <a:srcRect/>
            <a:stretch>
              <a:fillRect/>
            </a:stretch>
          </p:blipFill>
          <p:spPr bwMode="auto">
            <a:xfrm>
              <a:off x="7789332" y="428604"/>
              <a:ext cx="1354668" cy="914401"/>
            </a:xfrm>
            <a:prstGeom prst="rect">
              <a:avLst/>
            </a:prstGeom>
            <a:noFill/>
          </p:spPr>
        </p:pic>
      </p:grpSp>
      <p:sp>
        <p:nvSpPr>
          <p:cNvPr id="14" name="Titre 1"/>
          <p:cNvSpPr txBox="1">
            <a:spLocks/>
          </p:cNvSpPr>
          <p:nvPr/>
        </p:nvSpPr>
        <p:spPr>
          <a:xfrm>
            <a:off x="5572132"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sp>
        <p:nvSpPr>
          <p:cNvPr id="15" name="Rectangle 14"/>
          <p:cNvSpPr/>
          <p:nvPr/>
        </p:nvSpPr>
        <p:spPr>
          <a:xfrm>
            <a:off x="571472" y="214290"/>
            <a:ext cx="8429684" cy="4401205"/>
          </a:xfrm>
          <a:prstGeom prst="rect">
            <a:avLst/>
          </a:prstGeom>
        </p:spPr>
        <p:txBody>
          <a:bodyPr wrap="square">
            <a:spAutoFit/>
          </a:bodyPr>
          <a:lstStyle/>
          <a:p>
            <a:pPr>
              <a:spcBef>
                <a:spcPct val="0"/>
              </a:spcBef>
              <a:defRPr/>
            </a:pPr>
            <a:r>
              <a:rPr lang="fr-FR" sz="2800" b="1" dirty="0" smtClean="0">
                <a:solidFill>
                  <a:srgbClr val="0070C0"/>
                </a:solidFill>
                <a:latin typeface="Adobe Garamond Pro" pitchFamily="18" charset="0"/>
              </a:rPr>
              <a:t>     </a:t>
            </a:r>
            <a:r>
              <a:rPr lang="fr-FR" sz="3000" b="1" dirty="0" smtClean="0">
                <a:solidFill>
                  <a:srgbClr val="0070C0"/>
                </a:solidFill>
                <a:latin typeface="Aparajita" pitchFamily="34" charset="0"/>
                <a:cs typeface="Aparajita" pitchFamily="34" charset="0"/>
              </a:rPr>
              <a:t>… à la situation </a:t>
            </a:r>
            <a:r>
              <a:rPr lang="fr-FR" sz="3200" b="1" dirty="0" smtClean="0">
                <a:solidFill>
                  <a:srgbClr val="0070C0"/>
                </a:solidFill>
                <a:latin typeface="Aparajita" pitchFamily="34" charset="0"/>
                <a:cs typeface="Aparajita" pitchFamily="34" charset="0"/>
              </a:rPr>
              <a:t>géographique …</a:t>
            </a:r>
          </a:p>
          <a:p>
            <a:pPr>
              <a:spcBef>
                <a:spcPct val="0"/>
              </a:spcBef>
              <a:defRPr/>
            </a:pPr>
            <a:endParaRPr lang="fr-FR" sz="3200" b="1" dirty="0" smtClean="0">
              <a:solidFill>
                <a:srgbClr val="0070C0"/>
              </a:solidFill>
              <a:latin typeface="Aparajita" pitchFamily="34" charset="0"/>
              <a:cs typeface="Aparajita" pitchFamily="34" charset="0"/>
            </a:endParaRPr>
          </a:p>
          <a:p>
            <a:pPr>
              <a:spcBef>
                <a:spcPct val="0"/>
              </a:spcBef>
              <a:defRPr/>
            </a:pPr>
            <a:endParaRPr lang="fr-FR" sz="3200" b="1" dirty="0" smtClean="0">
              <a:solidFill>
                <a:srgbClr val="0070C0"/>
              </a:solidFill>
              <a:latin typeface="Aparajita" pitchFamily="34" charset="0"/>
              <a:cs typeface="Aparajita" pitchFamily="34" charset="0"/>
            </a:endParaRPr>
          </a:p>
          <a:p>
            <a:pPr>
              <a:spcBef>
                <a:spcPct val="0"/>
              </a:spcBef>
              <a:defRPr/>
            </a:pPr>
            <a:endParaRPr lang="fr-FR" sz="3200" b="1" dirty="0" smtClean="0">
              <a:solidFill>
                <a:srgbClr val="0070C0"/>
              </a:solidFill>
              <a:latin typeface="Aparajita" pitchFamily="34" charset="0"/>
              <a:cs typeface="Aparajita" pitchFamily="34" charset="0"/>
            </a:endParaRPr>
          </a:p>
          <a:p>
            <a:pPr>
              <a:spcBef>
                <a:spcPct val="0"/>
              </a:spcBef>
              <a:defRPr/>
            </a:pPr>
            <a:endParaRPr lang="fr-FR" sz="3200" b="1" dirty="0" smtClean="0">
              <a:solidFill>
                <a:srgbClr val="0070C0"/>
              </a:solidFill>
              <a:latin typeface="Aparajita" pitchFamily="34" charset="0"/>
              <a:cs typeface="Aparajita" pitchFamily="34" charset="0"/>
            </a:endParaRPr>
          </a:p>
          <a:p>
            <a:pPr>
              <a:spcBef>
                <a:spcPct val="0"/>
              </a:spcBef>
              <a:defRPr/>
            </a:pPr>
            <a:r>
              <a:rPr lang="fr-FR" sz="2400" b="1" dirty="0" smtClean="0">
                <a:solidFill>
                  <a:srgbClr val="0070C0"/>
                </a:solidFill>
                <a:latin typeface="Aparajita" pitchFamily="34" charset="0"/>
                <a:cs typeface="Aparajita" pitchFamily="34" charset="0"/>
              </a:rPr>
              <a:t>                           Un cadre verdoyant, montagneux, </a:t>
            </a:r>
          </a:p>
          <a:p>
            <a:pPr>
              <a:spcBef>
                <a:spcPct val="0"/>
              </a:spcBef>
              <a:defRPr/>
            </a:pPr>
            <a:endParaRPr lang="fr-FR" sz="2400" b="1" dirty="0" smtClean="0">
              <a:solidFill>
                <a:srgbClr val="0070C0"/>
              </a:solidFill>
              <a:latin typeface="Aparajita" pitchFamily="34" charset="0"/>
              <a:cs typeface="Aparajita" pitchFamily="34" charset="0"/>
            </a:endParaRPr>
          </a:p>
          <a:p>
            <a:pPr>
              <a:spcBef>
                <a:spcPct val="0"/>
              </a:spcBef>
              <a:defRPr/>
            </a:pPr>
            <a:r>
              <a:rPr lang="fr-FR" sz="2400" b="1" dirty="0" smtClean="0">
                <a:solidFill>
                  <a:srgbClr val="0070C0"/>
                </a:solidFill>
                <a:latin typeface="Aparajita" pitchFamily="34" charset="0"/>
                <a:cs typeface="Aparajita" pitchFamily="34" charset="0"/>
              </a:rPr>
              <a:t>historique, </a:t>
            </a:r>
          </a:p>
          <a:p>
            <a:pPr>
              <a:spcBef>
                <a:spcPct val="0"/>
              </a:spcBef>
              <a:defRPr/>
            </a:pPr>
            <a:r>
              <a:rPr lang="fr-FR" sz="2400" b="1" dirty="0" smtClean="0">
                <a:solidFill>
                  <a:srgbClr val="0070C0"/>
                </a:solidFill>
                <a:latin typeface="Aparajita" pitchFamily="34" charset="0"/>
                <a:cs typeface="Aparajita" pitchFamily="34" charset="0"/>
              </a:rPr>
              <a:t>calme et superbe,  </a:t>
            </a:r>
          </a:p>
          <a:p>
            <a:pPr>
              <a:spcBef>
                <a:spcPct val="0"/>
              </a:spcBef>
              <a:defRPr/>
            </a:pPr>
            <a:r>
              <a:rPr lang="fr-FR" sz="2400" b="1" dirty="0" smtClean="0">
                <a:solidFill>
                  <a:srgbClr val="0070C0"/>
                </a:solidFill>
                <a:latin typeface="Aparajita" pitchFamily="34" charset="0"/>
                <a:cs typeface="Aparajita" pitchFamily="34" charset="0"/>
              </a:rPr>
              <a:t>propice à la détente !</a:t>
            </a:r>
            <a:r>
              <a:rPr lang="fr-FR" sz="2400" dirty="0" smtClean="0">
                <a:solidFill>
                  <a:srgbClr val="0070C0"/>
                </a:solidFill>
                <a:latin typeface="Aparajita" pitchFamily="34" charset="0"/>
                <a:cs typeface="Aparajita" pitchFamily="34" charset="0"/>
              </a:rPr>
              <a:t> </a:t>
            </a:r>
            <a:endParaRPr lang="fr-FR" sz="2400" b="1" dirty="0" smtClean="0">
              <a:solidFill>
                <a:srgbClr val="0070C0"/>
              </a:solidFill>
              <a:latin typeface="Aparajita" pitchFamily="34" charset="0"/>
              <a:cs typeface="Aparajita" pitchFamily="34" charset="0"/>
            </a:endParaRPr>
          </a:p>
        </p:txBody>
      </p:sp>
      <p:pic>
        <p:nvPicPr>
          <p:cNvPr id="16393" name="Picture 9" descr="F:\asso SED1+v2\sejour 2019\porte-du-soubeyran.jpg"/>
          <p:cNvPicPr>
            <a:picLocks noChangeAspect="1" noChangeArrowheads="1"/>
          </p:cNvPicPr>
          <p:nvPr/>
        </p:nvPicPr>
        <p:blipFill>
          <a:blip r:embed="rId7" cstate="print"/>
          <a:srcRect/>
          <a:stretch>
            <a:fillRect/>
          </a:stretch>
        </p:blipFill>
        <p:spPr bwMode="auto">
          <a:xfrm rot="21423230">
            <a:off x="3317249" y="3214435"/>
            <a:ext cx="2252610" cy="1689458"/>
          </a:xfrm>
          <a:prstGeom prst="rect">
            <a:avLst/>
          </a:prstGeom>
          <a:noFill/>
        </p:spPr>
      </p:pic>
      <p:pic>
        <p:nvPicPr>
          <p:cNvPr id="16398" name="Picture 14" descr="F:\asso SED1+v2\sejour 2019\images.jpg"/>
          <p:cNvPicPr>
            <a:picLocks noChangeAspect="1" noChangeArrowheads="1"/>
          </p:cNvPicPr>
          <p:nvPr/>
        </p:nvPicPr>
        <p:blipFill>
          <a:blip r:embed="rId8"/>
          <a:srcRect/>
          <a:stretch>
            <a:fillRect/>
          </a:stretch>
        </p:blipFill>
        <p:spPr bwMode="auto">
          <a:xfrm>
            <a:off x="2214546" y="928670"/>
            <a:ext cx="4328839" cy="1714512"/>
          </a:xfrm>
          <a:prstGeom prst="rect">
            <a:avLst/>
          </a:prstGeom>
          <a:noFill/>
        </p:spPr>
      </p:pic>
      <p:sp>
        <p:nvSpPr>
          <p:cNvPr id="16" name="Espace réservé de la date 15"/>
          <p:cNvSpPr>
            <a:spLocks noGrp="1"/>
          </p:cNvSpPr>
          <p:nvPr>
            <p:ph type="dt" sz="half" idx="10"/>
          </p:nvPr>
        </p:nvSpPr>
        <p:spPr/>
        <p:txBody>
          <a:bodyPr/>
          <a:lstStyle/>
          <a:p>
            <a:r>
              <a:rPr lang="fr-FR" smtClean="0"/>
              <a:t>02/10/2019</a:t>
            </a:r>
            <a:endParaRPr lang="fr-FR"/>
          </a:p>
        </p:txBody>
      </p:sp>
      <p:sp>
        <p:nvSpPr>
          <p:cNvPr id="17" name="Espace réservé du numéro de diapositive 16"/>
          <p:cNvSpPr>
            <a:spLocks noGrp="1"/>
          </p:cNvSpPr>
          <p:nvPr>
            <p:ph type="sldNum" sz="quarter" idx="12"/>
          </p:nvPr>
        </p:nvSpPr>
        <p:spPr/>
        <p:txBody>
          <a:bodyPr/>
          <a:lstStyle/>
          <a:p>
            <a:fld id="{6C26713A-1768-44B6-A9B9-D9A608E325BE}" type="slidenum">
              <a:rPr lang="fr-FR" smtClean="0"/>
              <a:pPr/>
              <a:t>8</a:t>
            </a:fld>
            <a:endParaRPr lang="fr-FR"/>
          </a:p>
        </p:txBody>
      </p:sp>
      <p:pic>
        <p:nvPicPr>
          <p:cNvPr id="18" name="Picture 2" descr="E:\asso SED1+v2\logos\étiquerojet 2te 2020.jpg"/>
          <p:cNvPicPr>
            <a:picLocks noChangeAspect="1" noChangeArrowheads="1"/>
          </p:cNvPicPr>
          <p:nvPr/>
        </p:nvPicPr>
        <p:blipFill>
          <a:blip r:embed="rId9"/>
          <a:srcRect/>
          <a:stretch>
            <a:fillRect/>
          </a:stretch>
        </p:blipFill>
        <p:spPr bwMode="auto">
          <a:xfrm>
            <a:off x="0" y="0"/>
            <a:ext cx="1000100" cy="1000100"/>
          </a:xfrm>
          <a:prstGeom prst="rect">
            <a:avLst/>
          </a:prstGeom>
          <a:noFill/>
        </p:spPr>
      </p:pic>
      <p:pic>
        <p:nvPicPr>
          <p:cNvPr id="3077" name="Picture 5" descr="E:\asso SED1+v2\manifestations\sejour GEVAUDAN 2019\gevaudan photos\1534.jpg"/>
          <p:cNvPicPr>
            <a:picLocks noChangeAspect="1" noChangeArrowheads="1"/>
          </p:cNvPicPr>
          <p:nvPr/>
        </p:nvPicPr>
        <p:blipFill>
          <a:blip r:embed="rId10"/>
          <a:srcRect/>
          <a:stretch>
            <a:fillRect/>
          </a:stretch>
        </p:blipFill>
        <p:spPr bwMode="auto">
          <a:xfrm rot="20749684">
            <a:off x="203870" y="4852944"/>
            <a:ext cx="2482407" cy="1654938"/>
          </a:xfrm>
          <a:prstGeom prst="rect">
            <a:avLst/>
          </a:prstGeom>
          <a:noFill/>
        </p:spPr>
      </p:pic>
      <p:pic>
        <p:nvPicPr>
          <p:cNvPr id="3079" name="Picture 7" descr="E:\asso SED1+v2\manifestations\sejour GEVAUDAN 2019\gevaudan photos\931.jpg"/>
          <p:cNvPicPr>
            <a:picLocks noChangeAspect="1" noChangeArrowheads="1"/>
          </p:cNvPicPr>
          <p:nvPr/>
        </p:nvPicPr>
        <p:blipFill>
          <a:blip r:embed="rId11" cstate="print"/>
          <a:srcRect/>
          <a:stretch>
            <a:fillRect/>
          </a:stretch>
        </p:blipFill>
        <p:spPr bwMode="auto">
          <a:xfrm>
            <a:off x="2500298" y="5076709"/>
            <a:ext cx="3702591" cy="1709877"/>
          </a:xfrm>
          <a:prstGeom prst="rect">
            <a:avLst/>
          </a:prstGeom>
          <a:noFill/>
        </p:spPr>
      </p:pic>
      <p:pic>
        <p:nvPicPr>
          <p:cNvPr id="3080" name="Picture 8" descr="E:\asso SED1+v2\manifestations\sejour GEVAUDAN 2019\gevaudan photos\1539.jpg"/>
          <p:cNvPicPr>
            <a:picLocks noChangeAspect="1" noChangeArrowheads="1"/>
          </p:cNvPicPr>
          <p:nvPr/>
        </p:nvPicPr>
        <p:blipFill>
          <a:blip r:embed="rId12" cstate="print"/>
          <a:srcRect/>
          <a:stretch>
            <a:fillRect/>
          </a:stretch>
        </p:blipFill>
        <p:spPr bwMode="auto">
          <a:xfrm rot="488282">
            <a:off x="7267244" y="4121921"/>
            <a:ext cx="1800847" cy="1200565"/>
          </a:xfrm>
          <a:prstGeom prst="rect">
            <a:avLst/>
          </a:prstGeom>
          <a:noFill/>
        </p:spPr>
      </p:pic>
      <p:pic>
        <p:nvPicPr>
          <p:cNvPr id="3082" name="Picture 10" descr="E:\asso SED1+v2\manifestations\sejour GEVAUDAN 2019\gevaudan photos\1482.jpg"/>
          <p:cNvPicPr>
            <a:picLocks noChangeAspect="1" noChangeArrowheads="1"/>
          </p:cNvPicPr>
          <p:nvPr/>
        </p:nvPicPr>
        <p:blipFill>
          <a:blip r:embed="rId13" cstate="print"/>
          <a:srcRect/>
          <a:stretch>
            <a:fillRect/>
          </a:stretch>
        </p:blipFill>
        <p:spPr bwMode="auto">
          <a:xfrm>
            <a:off x="6500826" y="5429264"/>
            <a:ext cx="1500166" cy="100011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02/10/2019</a:t>
            </a:r>
            <a:endParaRPr lang="fr-FR"/>
          </a:p>
        </p:txBody>
      </p:sp>
      <p:sp>
        <p:nvSpPr>
          <p:cNvPr id="3" name="Espace réservé du numéro de diapositive 2"/>
          <p:cNvSpPr>
            <a:spLocks noGrp="1"/>
          </p:cNvSpPr>
          <p:nvPr>
            <p:ph type="sldNum" sz="quarter" idx="12"/>
          </p:nvPr>
        </p:nvSpPr>
        <p:spPr/>
        <p:txBody>
          <a:bodyPr/>
          <a:lstStyle/>
          <a:p>
            <a:fld id="{6C26713A-1768-44B6-A9B9-D9A608E325BE}" type="slidenum">
              <a:rPr lang="fr-FR" smtClean="0"/>
              <a:pPr/>
              <a:t>9</a:t>
            </a:fld>
            <a:endParaRPr lang="fr-FR"/>
          </a:p>
        </p:txBody>
      </p:sp>
      <p:sp>
        <p:nvSpPr>
          <p:cNvPr id="4" name="Rectangle 3"/>
          <p:cNvSpPr/>
          <p:nvPr/>
        </p:nvSpPr>
        <p:spPr>
          <a:xfrm>
            <a:off x="428564" y="214290"/>
            <a:ext cx="8715436" cy="6093976"/>
          </a:xfrm>
          <a:prstGeom prst="rect">
            <a:avLst/>
          </a:prstGeom>
        </p:spPr>
        <p:txBody>
          <a:bodyPr wrap="square">
            <a:spAutoFit/>
          </a:bodyPr>
          <a:lstStyle/>
          <a:p>
            <a:pPr lvl="0">
              <a:spcBef>
                <a:spcPct val="0"/>
              </a:spcBef>
              <a:defRPr/>
            </a:pPr>
            <a:r>
              <a:rPr lang="fr-FR" sz="3000" b="1" dirty="0" smtClean="0">
                <a:solidFill>
                  <a:srgbClr val="0070C0"/>
                </a:solidFill>
                <a:latin typeface="Aparajita" pitchFamily="34" charset="0"/>
                <a:cs typeface="Aparajita" pitchFamily="34" charset="0"/>
              </a:rPr>
              <a:t>	… et à des ateliers et activités</a:t>
            </a:r>
          </a:p>
          <a:p>
            <a:pPr lvl="0">
              <a:spcBef>
                <a:spcPct val="0"/>
              </a:spcBef>
              <a:defRPr/>
            </a:pPr>
            <a:r>
              <a:rPr lang="fr-FR" sz="3000" b="1" dirty="0" smtClean="0">
                <a:solidFill>
                  <a:srgbClr val="0070C0"/>
                </a:solidFill>
                <a:latin typeface="Aparajita" pitchFamily="34" charset="0"/>
                <a:cs typeface="Aparajita" pitchFamily="34" charset="0"/>
              </a:rPr>
              <a:t>                     adaptés et encadrés</a:t>
            </a:r>
          </a:p>
          <a:p>
            <a:pPr lvl="0">
              <a:spcBef>
                <a:spcPct val="0"/>
              </a:spcBef>
              <a:defRPr/>
            </a:pPr>
            <a:endParaRPr lang="fr-FR" sz="2400" b="1" dirty="0" smtClean="0">
              <a:solidFill>
                <a:srgbClr val="0070C0"/>
              </a:solidFill>
              <a:latin typeface="Aparajita" pitchFamily="34" charset="0"/>
              <a:cs typeface="Aparajita" pitchFamily="34" charset="0"/>
            </a:endParaRPr>
          </a:p>
          <a:p>
            <a:pPr lvl="0">
              <a:spcBef>
                <a:spcPct val="0"/>
              </a:spcBef>
              <a:buFont typeface="Symbol"/>
              <a:buChar char="Þ"/>
              <a:defRPr/>
            </a:pPr>
            <a:r>
              <a:rPr lang="fr-FR" sz="2400" b="1" dirty="0" smtClean="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 Atelier « bien manger, manger sain », légumes de saison</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Séances de sport adapté au village (tir à l’arc, sarbacane </a:t>
            </a:r>
            <a:r>
              <a:rPr lang="fr-FR" sz="2400" dirty="0" err="1" smtClean="0">
                <a:solidFill>
                  <a:srgbClr val="0070C0"/>
                </a:solidFill>
                <a:latin typeface="Aparajita" pitchFamily="34" charset="0"/>
                <a:cs typeface="Aparajita" pitchFamily="34" charset="0"/>
              </a:rPr>
              <a:t>etc</a:t>
            </a:r>
            <a:r>
              <a:rPr lang="fr-FR" sz="2400" dirty="0" smtClean="0">
                <a:solidFill>
                  <a:srgbClr val="0070C0"/>
                </a:solidFill>
                <a:latin typeface="Aparajita" pitchFamily="34" charset="0"/>
                <a:cs typeface="Aparajita" pitchFamily="34" charset="0"/>
              </a:rPr>
              <a:t>),</a:t>
            </a:r>
          </a:p>
          <a:p>
            <a:pPr lvl="0">
              <a:spcBef>
                <a:spcPct val="0"/>
              </a:spcBef>
              <a:buFont typeface="Symbol"/>
              <a:buChar char="Þ"/>
              <a:defRPr/>
            </a:pPr>
            <a:r>
              <a:rPr lang="fr-FR" sz="2400" dirty="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Chemins de promenades/randonnées au départ du site,</a:t>
            </a:r>
          </a:p>
          <a:p>
            <a:pPr lvl="0">
              <a:spcBef>
                <a:spcPct val="0"/>
              </a:spcBef>
              <a:buFont typeface="Symbol"/>
              <a:buChar char="Þ"/>
              <a:defRPr/>
            </a:pPr>
            <a:r>
              <a:rPr lang="fr-FR" sz="2400" dirty="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Hammam, sauna, jacuzzi pour les adultes,</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Méditation, relaxation…</a:t>
            </a:r>
          </a:p>
          <a:p>
            <a:pPr lvl="0">
              <a:spcBef>
                <a:spcPct val="0"/>
              </a:spcBef>
              <a:buFont typeface="Symbol"/>
              <a:buChar char="Þ"/>
              <a:defRPr/>
            </a:pPr>
            <a:r>
              <a:rPr lang="fr-FR" sz="2400" dirty="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Prise en charge des enfants pour que les parents puissent se retrouver et « souffler »,</a:t>
            </a:r>
          </a:p>
          <a:p>
            <a:pPr lvl="0">
              <a:spcBef>
                <a:spcPct val="0"/>
              </a:spcBef>
              <a:buFont typeface="Symbol"/>
              <a:buChar char="Þ"/>
              <a:defRPr/>
            </a:pPr>
            <a:r>
              <a:rPr lang="fr-FR" sz="2400" dirty="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Visite en calèche du parc des bisons (pour les enfants, pris en charge par des </a:t>
            </a:r>
            <a:r>
              <a:rPr lang="fr-FR" sz="2400" dirty="0" err="1" smtClean="0">
                <a:solidFill>
                  <a:srgbClr val="0070C0"/>
                </a:solidFill>
                <a:latin typeface="Aparajita" pitchFamily="34" charset="0"/>
                <a:cs typeface="Aparajita" pitchFamily="34" charset="0"/>
              </a:rPr>
              <a:t>encadrants</a:t>
            </a:r>
            <a:r>
              <a:rPr lang="fr-FR" sz="2400" dirty="0" smtClean="0">
                <a:solidFill>
                  <a:srgbClr val="0070C0"/>
                </a:solidFill>
                <a:latin typeface="Aparajita" pitchFamily="34" charset="0"/>
                <a:cs typeface="Aparajita" pitchFamily="34" charset="0"/>
              </a:rPr>
              <a:t>),</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Equitation, quad,</a:t>
            </a:r>
          </a:p>
          <a:p>
            <a:pPr lvl="0">
              <a:spcBef>
                <a:spcPct val="0"/>
              </a:spcBef>
              <a:buFont typeface="Symbol"/>
              <a:buChar char="Þ"/>
              <a:defRPr/>
            </a:pPr>
            <a:r>
              <a:rPr lang="fr-FR" sz="2400" dirty="0">
                <a:solidFill>
                  <a:srgbClr val="0070C0"/>
                </a:solidFill>
                <a:latin typeface="Aparajita" pitchFamily="34" charset="0"/>
                <a:cs typeface="Aparajita" pitchFamily="34" charset="0"/>
              </a:rPr>
              <a:t> </a:t>
            </a:r>
            <a:r>
              <a:rPr lang="fr-FR" sz="2400" dirty="0" smtClean="0">
                <a:solidFill>
                  <a:srgbClr val="0070C0"/>
                </a:solidFill>
                <a:latin typeface="Aparajita" pitchFamily="34" charset="0"/>
                <a:cs typeface="Aparajita" pitchFamily="34" charset="0"/>
              </a:rPr>
              <a:t>Ateliers pour les enfants (</a:t>
            </a:r>
            <a:r>
              <a:rPr lang="fr-FR" sz="2400" dirty="0" err="1" smtClean="0">
                <a:solidFill>
                  <a:srgbClr val="0070C0"/>
                </a:solidFill>
                <a:latin typeface="Aparajita" pitchFamily="34" charset="0"/>
                <a:cs typeface="Aparajita" pitchFamily="34" charset="0"/>
              </a:rPr>
              <a:t>ludico</a:t>
            </a:r>
            <a:r>
              <a:rPr lang="fr-FR" sz="2400" dirty="0" smtClean="0">
                <a:solidFill>
                  <a:srgbClr val="0070C0"/>
                </a:solidFill>
                <a:latin typeface="Aparajita" pitchFamily="34" charset="0"/>
                <a:cs typeface="Aparajita" pitchFamily="34" charset="0"/>
              </a:rPr>
              <a:t>-thérapeutiques, écoute par un professionnel…),</a:t>
            </a:r>
          </a:p>
          <a:p>
            <a:pPr lvl="0">
              <a:spcBef>
                <a:spcPct val="0"/>
              </a:spcBef>
              <a:buFont typeface="Symbol"/>
              <a:buChar char="Þ"/>
              <a:defRPr/>
            </a:pPr>
            <a:r>
              <a:rPr lang="fr-FR" sz="2400" dirty="0" smtClean="0">
                <a:solidFill>
                  <a:srgbClr val="0070C0"/>
                </a:solidFill>
                <a:latin typeface="Aparajita" pitchFamily="34" charset="0"/>
                <a:cs typeface="Aparajita" pitchFamily="34" charset="0"/>
              </a:rPr>
              <a:t> Formation pour les dossiers MDPH par un professionnel,</a:t>
            </a:r>
            <a:endParaRPr lang="fr-FR" b="1" dirty="0">
              <a:solidFill>
                <a:srgbClr val="0070C0"/>
              </a:solidFill>
              <a:latin typeface="Aparajita" pitchFamily="34" charset="0"/>
              <a:cs typeface="Aparajita" pitchFamily="34" charset="0"/>
            </a:endParaRPr>
          </a:p>
          <a:p>
            <a:pPr lvl="0">
              <a:spcBef>
                <a:spcPct val="0"/>
              </a:spcBef>
              <a:defRPr/>
            </a:pPr>
            <a:r>
              <a:rPr lang="fr-FR" b="1" dirty="0" err="1" smtClean="0">
                <a:solidFill>
                  <a:srgbClr val="0070C0"/>
                </a:solidFill>
                <a:latin typeface="Adobe Garamond Pro" pitchFamily="18" charset="0"/>
              </a:rPr>
              <a:t>Etc</a:t>
            </a:r>
            <a:r>
              <a:rPr lang="fr-FR" b="1" dirty="0" smtClean="0">
                <a:solidFill>
                  <a:srgbClr val="0070C0"/>
                </a:solidFill>
                <a:latin typeface="Adobe Garamond Pro" pitchFamily="18" charset="0"/>
              </a:rPr>
              <a:t>…</a:t>
            </a:r>
            <a:endParaRPr lang="fr-FR" b="1" dirty="0">
              <a:solidFill>
                <a:srgbClr val="0070C0"/>
              </a:solidFill>
              <a:latin typeface="Adobe Garamond Pro" pitchFamily="18" charset="0"/>
            </a:endParaRPr>
          </a:p>
        </p:txBody>
      </p:sp>
      <p:pic>
        <p:nvPicPr>
          <p:cNvPr id="5" name="Picture 2" descr="E:\asso SED1+v2\logos\étiquerojet 2te 2020.jpg"/>
          <p:cNvPicPr>
            <a:picLocks noChangeAspect="1" noChangeArrowheads="1"/>
          </p:cNvPicPr>
          <p:nvPr/>
        </p:nvPicPr>
        <p:blipFill>
          <a:blip r:embed="rId2"/>
          <a:srcRect/>
          <a:stretch>
            <a:fillRect/>
          </a:stretch>
        </p:blipFill>
        <p:spPr bwMode="auto">
          <a:xfrm>
            <a:off x="0" y="0"/>
            <a:ext cx="1000100" cy="1000100"/>
          </a:xfrm>
          <a:prstGeom prst="rect">
            <a:avLst/>
          </a:prstGeom>
          <a:noFill/>
        </p:spPr>
      </p:pic>
      <p:grpSp>
        <p:nvGrpSpPr>
          <p:cNvPr id="7" name="Groupe 6"/>
          <p:cNvGrpSpPr/>
          <p:nvPr/>
        </p:nvGrpSpPr>
        <p:grpSpPr>
          <a:xfrm>
            <a:off x="5643538" y="0"/>
            <a:ext cx="3500462" cy="1500198"/>
            <a:chOff x="5643538" y="0"/>
            <a:chExt cx="3500462" cy="1500198"/>
          </a:xfrm>
        </p:grpSpPr>
        <p:grpSp>
          <p:nvGrpSpPr>
            <p:cNvPr id="8" name="Groupe 10"/>
            <p:cNvGrpSpPr/>
            <p:nvPr/>
          </p:nvGrpSpPr>
          <p:grpSpPr>
            <a:xfrm>
              <a:off x="6500826" y="124999"/>
              <a:ext cx="2643174" cy="1218006"/>
              <a:chOff x="6500826" y="124999"/>
              <a:chExt cx="2643174" cy="1218006"/>
            </a:xfrm>
          </p:grpSpPr>
          <p:pic>
            <p:nvPicPr>
              <p:cNvPr id="10" name="Picture 11" descr="F:\asso SED1+v2\sejour 2019\Crédit-photo-S-Macchi-5-300x225.jpg"/>
              <p:cNvPicPr>
                <a:picLocks noChangeAspect="1" noChangeArrowheads="1"/>
              </p:cNvPicPr>
              <p:nvPr/>
            </p:nvPicPr>
            <p:blipFill>
              <a:blip r:embed="rId3"/>
              <a:srcRect/>
              <a:stretch>
                <a:fillRect/>
              </a:stretch>
            </p:blipFill>
            <p:spPr bwMode="auto">
              <a:xfrm>
                <a:off x="6500826" y="124999"/>
                <a:ext cx="1262062" cy="946547"/>
              </a:xfrm>
              <a:prstGeom prst="rect">
                <a:avLst/>
              </a:prstGeom>
              <a:noFill/>
            </p:spPr>
          </p:pic>
          <p:pic>
            <p:nvPicPr>
              <p:cNvPr id="11" name="Picture 12" descr="F:\asso SED1+v2\sejour 2019\tour-des-monts-aubrac-gevaudan-11-240x162.jpg"/>
              <p:cNvPicPr>
                <a:picLocks noChangeAspect="1" noChangeArrowheads="1"/>
              </p:cNvPicPr>
              <p:nvPr/>
            </p:nvPicPr>
            <p:blipFill>
              <a:blip r:embed="rId4"/>
              <a:srcRect/>
              <a:stretch>
                <a:fillRect/>
              </a:stretch>
            </p:blipFill>
            <p:spPr bwMode="auto">
              <a:xfrm>
                <a:off x="7789332" y="428604"/>
                <a:ext cx="1354668" cy="914401"/>
              </a:xfrm>
              <a:prstGeom prst="rect">
                <a:avLst/>
              </a:prstGeom>
              <a:noFill/>
            </p:spPr>
          </p:pic>
        </p:grpSp>
        <p:sp>
          <p:nvSpPr>
            <p:cNvPr id="9" name="Titre 1"/>
            <p:cNvSpPr txBox="1">
              <a:spLocks/>
            </p:cNvSpPr>
            <p:nvPr/>
          </p:nvSpPr>
          <p:spPr>
            <a:xfrm>
              <a:off x="5643538" y="0"/>
              <a:ext cx="3500462" cy="1500198"/>
            </a:xfrm>
            <a:prstGeom prst="rect">
              <a:avLst/>
            </a:prstGeom>
          </p:spPr>
          <p:txBody>
            <a:bodyPr vert="horz" lIns="91440" tIns="45720" rIns="91440" bIns="45720" rtlCol="0" anchor="ctr">
              <a:normAutofit fontScale="52500" lnSpcReduction="2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Séjour 2019</a:t>
              </a:r>
            </a:p>
            <a:p>
              <a:pPr marL="0" marR="0" lvl="0" indent="0"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1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a:r>
              <a:b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br>
              <a:r>
                <a:rPr kumimoji="0" lang="fr-FR" sz="4000" b="0" i="0" u="none" strike="noStrike" kern="1200" cap="none" spc="0" normalizeH="0" baseline="0" noProof="0" dirty="0" smtClean="0">
                  <a:ln>
                    <a:noFill/>
                  </a:ln>
                  <a:solidFill>
                    <a:srgbClr val="0070C0"/>
                  </a:solidFill>
                  <a:effectLst/>
                  <a:uLnTx/>
                  <a:uFillTx/>
                  <a:latin typeface="Monotype Corsiva" pitchFamily="66" charset="0"/>
                  <a:ea typeface="+mj-ea"/>
                  <a:cs typeface="+mj-cs"/>
                </a:rPr>
                <a:t>                     SED1+</a:t>
              </a:r>
            </a:p>
          </p:txBody>
        </p:sp>
      </p:gr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1713</Words>
  <Application>Microsoft Office PowerPoint</Application>
  <PresentationFormat>Affichage à l'écran (4:3)</PresentationFormat>
  <Paragraphs>469</Paragraphs>
  <Slides>32</Slides>
  <Notes>1</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 Séjour  dans le Gévaudan du 26 octobre au 1er novembre 2019 « détente, bien être, relaxation, nutrition »  Rétrospective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Company>Utilisateur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Séjour 2019 « détente, bien être, relaxation, nutrition » dans le Gevaudan</dc:title>
  <dc:creator>Utilisateur</dc:creator>
  <cp:lastModifiedBy>toshiba</cp:lastModifiedBy>
  <cp:revision>48</cp:revision>
  <dcterms:created xsi:type="dcterms:W3CDTF">2019-01-23T15:12:32Z</dcterms:created>
  <dcterms:modified xsi:type="dcterms:W3CDTF">2020-01-28T06:47:41Z</dcterms:modified>
</cp:coreProperties>
</file>