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81" r:id="rId25"/>
  </p:sldIdLst>
  <p:sldSz cx="12192000" cy="6858000"/>
  <p:notesSz cx="6808788" cy="99409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CCFF"/>
    <a:srgbClr val="21C0D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5" autoAdjust="0"/>
    <p:restoredTop sz="94660"/>
  </p:normalViewPr>
  <p:slideViewPr>
    <p:cSldViewPr snapToGrid="0">
      <p:cViewPr varScale="1">
        <p:scale>
          <a:sx n="71" d="100"/>
          <a:sy n="71" d="100"/>
        </p:scale>
        <p:origin x="-61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295325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2933145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370984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3892952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2462138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245705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2157269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1798821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963783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377943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9E5D5E0-ED53-4DF8-9656-C720D700B1DC}" type="datetimeFigureOut">
              <a:rPr lang="fr-FR" smtClean="0"/>
              <a:pPr/>
              <a:t>16/09/2019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345256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5D5E0-ED53-4DF8-9656-C720D700B1DC}" type="datetimeFigureOut">
              <a:rPr lang="fr-FR" smtClean="0"/>
              <a:pPr/>
              <a:t>16/09/2019</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D6A72-EE1E-4A02-B078-932F79EDF57C}" type="slidenum">
              <a:rPr lang="fr-FR" smtClean="0"/>
              <a:pPr/>
              <a:t>‹N°›</a:t>
            </a:fld>
            <a:endParaRPr lang="fr-FR" dirty="0"/>
          </a:p>
        </p:txBody>
      </p:sp>
    </p:spTree>
    <p:extLst>
      <p:ext uri="{BB962C8B-B14F-4D97-AF65-F5344CB8AC3E}">
        <p14:creationId xmlns:p14="http://schemas.microsoft.com/office/powerpoint/2010/main" xmlns="" val="1887691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ln w="19050"/>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Pulvérisation</a:t>
            </a:r>
            <a:r>
              <a:rPr lang="fr-FR" sz="28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 </a:t>
            </a:r>
            <a:r>
              <a:rPr lang="fr-FR" sz="24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Un jet filiforme d’eau thermale est brisé par un tamis et est absorbé par le malade la bouche ouverte. Les gouttelettes d’eau thermale se déposent et baignent la gorge, les amygdales et le pharynx.</a:t>
            </a:r>
          </a:p>
          <a:p>
            <a:pPr algn="ctr">
              <a:lnSpc>
                <a:spcPct val="107000"/>
              </a:lnSpc>
              <a:spcAft>
                <a:spcPts val="800"/>
              </a:spcAft>
            </a:pPr>
            <a:r>
              <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Attention ! L’eau thermale ne doit pas être avalée.</a:t>
            </a: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Munissez-vous de votre embout plastique bleu (un pour le nez + un pour la bouche).</a:t>
            </a: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Baissez le bras métallique et placez votre embout sur la languette prévue à cet effet.</a:t>
            </a:r>
          </a:p>
          <a:p>
            <a:pPr marL="342900" lvl="0" indent="-342900">
              <a:lnSpc>
                <a:spcPct val="107000"/>
              </a:lnSpc>
              <a:spcAft>
                <a:spcPts val="0"/>
              </a:spcAft>
              <a:buFont typeface="Symbol" panose="05050102010706020507" pitchFamily="18" charset="2"/>
              <a:buChar char=""/>
            </a:pPr>
            <a:r>
              <a:rPr lang="fr-FR" sz="1400" u="sng" dirty="0" smtClean="0">
                <a:effectLst/>
                <a:latin typeface="Calibri" panose="020F0502020204030204" pitchFamily="34" charset="0"/>
                <a:ea typeface="Calibri" panose="020F0502020204030204" pitchFamily="34" charset="0"/>
                <a:cs typeface="Times New Roman" panose="02020603050405020304" pitchFamily="18" charset="0"/>
              </a:rPr>
              <a:t>Nez</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positionnez votre nez au niveau de l’encoche.</a:t>
            </a:r>
          </a:p>
          <a:p>
            <a:pPr marL="342900" lvl="0" indent="-342900">
              <a:lnSpc>
                <a:spcPct val="107000"/>
              </a:lnSpc>
              <a:spcAft>
                <a:spcPts val="0"/>
              </a:spcAft>
              <a:buFont typeface="Symbol" panose="05050102010706020507" pitchFamily="18" charset="2"/>
              <a:buChar char=""/>
            </a:pPr>
            <a:r>
              <a:rPr lang="fr-FR" sz="1400" u="sng" dirty="0" smtClean="0">
                <a:effectLst/>
                <a:latin typeface="Calibri" panose="020F0502020204030204" pitchFamily="34" charset="0"/>
                <a:ea typeface="Calibri" panose="020F0502020204030204" pitchFamily="34" charset="0"/>
                <a:cs typeface="Times New Roman" panose="02020603050405020304" pitchFamily="18" charset="0"/>
              </a:rPr>
              <a:t>Bouche</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positionnez votre langue sous la languette bleue et enfoncez votre bouche jusqu’au bout de l’embout bleu.</a:t>
            </a: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Pour démarrer ou stopper votre soin appuyez sur le bouton.</a:t>
            </a: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Pendant votre soin respirez normalement soir par le nez soit par la bouche.</a:t>
            </a:r>
          </a:p>
          <a:p>
            <a:pPr marL="342900" lvl="0" indent="-342900">
              <a:lnSpc>
                <a:spcPct val="107000"/>
              </a:lnSpc>
              <a:spcAft>
                <a:spcPts val="80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Contrôlez régulièrement le temps de votre soin (prescription thermale).</a:t>
            </a:r>
          </a:p>
          <a:p>
            <a:pPr algn="just">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Les fines particules d’eau thermale qui se déposent sur la muqueuse des fosses nasales et de la gorge, permettent la décongestion du système ORL ainsi que le renforcement du système immunitaire.</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072271"/>
            <a:ext cx="4146698" cy="1329068"/>
          </a:xfrm>
          <a:prstGeom prst="ellipse">
            <a:avLst/>
          </a:prstGeom>
          <a:ln w="19050">
            <a:solidFill>
              <a:schemeClr val="accent2"/>
            </a:solidFill>
          </a:ln>
          <a:effectLst>
            <a:glow rad="1397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37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degrés</a:t>
            </a:r>
          </a:p>
          <a:p>
            <a:pPr>
              <a:lnSpc>
                <a:spcPct val="107000"/>
              </a:lnSpc>
              <a:spcAft>
                <a:spcPts val="800"/>
              </a:spcAft>
            </a:pPr>
            <a:r>
              <a:rPr lang="fr-FR" sz="1200" dirty="0" smtClean="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6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sp>
        <p:nvSpPr>
          <p:cNvPr id="4" name="Rectangle 3"/>
          <p:cNvSpPr/>
          <p:nvPr/>
        </p:nvSpPr>
        <p:spPr>
          <a:xfrm flipV="1">
            <a:off x="-2806995" y="-1998920"/>
            <a:ext cx="2052083" cy="10207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026"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96810" y="6081823"/>
            <a:ext cx="2174911" cy="6553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1712486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Rééducation respiratoire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VR</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a:t>
            </a:r>
            <a:endPar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Gymnastique respiratoire visant à rechercher chez le patient asthmatique et bronchito-chronique, un cycle respiratoire normal à  partir d’une ventilation dirigée en insistant sur le travail abdominal et diaphragmatique.</a:t>
            </a:r>
          </a:p>
          <a:p>
            <a:pPr>
              <a:lnSpc>
                <a:spcPct val="107000"/>
              </a:lnSpc>
              <a:spcAft>
                <a:spcPts val="800"/>
              </a:spcAft>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Chez les asthmatiques : éducation respiratoire des positions et gestes à effectuer en cas de crise.</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Chez les autres curistes : apprentissage du contrôle de la ventilation afin d’effectuer par eux même « une toilette bronchique » efficace.</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Soin réalisé avec un kinésithérapeute.</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Education respiratoire des gestes et positions à effectuer en cas de crise, et apprentissage du contrôle de la ventilation. Effets au niveau du volume pulmonaire et du désencombrement bronchique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1</a:t>
            </a:r>
            <a:r>
              <a:rPr lang="fr-FR" sz="1200" dirty="0" smtClean="0">
                <a:latin typeface="Calibri" panose="020F0502020204030204" pitchFamily="34" charset="0"/>
                <a:ea typeface="Calibri" panose="020F0502020204030204" pitchFamily="34" charset="0"/>
                <a:cs typeface="Times New Roman" panose="02020603050405020304" pitchFamily="18" charset="0"/>
              </a:rPr>
              <a:t>5</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minutes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52870" y="5906781"/>
            <a:ext cx="2662792" cy="8023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255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Méthode de </a:t>
            </a:r>
            <a:r>
              <a:rPr lang="fr-FR" sz="40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Proëtz</a:t>
            </a: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p>
          <a:p>
            <a:pPr algn="ctr">
              <a:lnSpc>
                <a:spcPct val="107000"/>
              </a:lnSpc>
              <a:spcAft>
                <a:spcPts val="800"/>
              </a:spcAft>
            </a:pPr>
            <a:endParaRPr lang="fr-FR" sz="1500" dirty="0">
              <a:solidFill>
                <a:srgbClr val="2E74B5"/>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Cette méthode assure la pénétration de l’eau thermale à l’intérieur des cavités sinusiennes à l’aide d’un système de pompe.</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Elle est particulièrement indiquée dans les traitements de sinusites car elle permet un lavage complet des cavités et une action locale trophique sur la muqueuse.</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lvl="0">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Soin effectué par le Médecin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hermal</a:t>
            </a: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Nettoyage</a:t>
            </a:r>
            <a:r>
              <a:rPr lang="fr-FR" sz="1400" dirty="0" smtClean="0">
                <a:latin typeface="Calibri" panose="020F0502020204030204" pitchFamily="34" charset="0"/>
                <a:ea typeface="Calibri" panose="020F0502020204030204" pitchFamily="34" charset="0"/>
                <a:cs typeface="Times New Roman" panose="02020603050405020304" pitchFamily="18" charset="0"/>
              </a:rPr>
              <a:t>, lavage complet des sinus.</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648435"/>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222234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Inhalation collective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VR</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a:t>
            </a:r>
            <a:endPar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Dans une salle dédiée, des aérosols particulièrement fins et abondants sont émis à l’aide d’ultrasons qui permettent à l’eau thermale d’être diffusée en profondeur dans les voies respiratoires lors de leur inhalation. Ce brouillard mouillant est constituer de gouttelettes d’eau thermale. </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Le brouillard chaud et humide d’eau thermale exerce un effet drainant au niveau des voies respiratoires.</a:t>
            </a:r>
          </a:p>
          <a:p>
            <a:pPr>
              <a:lnSpc>
                <a:spcPct val="107000"/>
              </a:lnSpc>
              <a:spcAft>
                <a:spcPts val="800"/>
              </a:spcAft>
            </a:pPr>
            <a:endParaRPr lang="fr-FR" sz="500" dirty="0" smtClean="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Pensez à mettre en évidence votre carte de cure pour faciliter le travail de l’agent thermal</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lvl="0" algn="ctr">
              <a:lnSpc>
                <a:spcPct val="107000"/>
              </a:lnSpc>
              <a:spcAft>
                <a:spcPts val="800"/>
              </a:spcAft>
            </a:pP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5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Drainage, décongestion et renforcement des défenses immunitaires.</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environ </a:t>
            </a:r>
            <a:r>
              <a:rPr lang="fr-FR" sz="12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37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entre 5 et 30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salle de soins est nettoyée et désinfectée à la fin du service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648435"/>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237983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Douche générale au jet</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VR ou RH)</a:t>
            </a:r>
          </a:p>
          <a:p>
            <a:pPr lvl="0" algn="ctr">
              <a:lnSpc>
                <a:spcPct val="107000"/>
              </a:lnSpc>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La douche est administrée à une distance variable au moyen d’une lance propulsant un jet d’eau thermale sous pression situé entre 1,5 et 2 bars, modulé et dirigé sur les parties du corps indiquées par le médecin. Elle produit un effet de percussions et de vibrations des masses musculaires, la force d’application est précisée selon les cas (embout plat ou rond).</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Elle constitue un puissant stimulant en médecine thermale, accompagnée d’un effet tonique circulatoire ainsi que d’un phénomène de détente nerveuse.</a:t>
            </a:r>
          </a:p>
          <a:p>
            <a:pPr>
              <a:lnSpc>
                <a:spcPct val="107000"/>
              </a:lnSpc>
              <a:spcAft>
                <a:spcPts val="800"/>
              </a:spcAft>
            </a:pPr>
            <a:endParaRPr lang="fr-FR" sz="500" dirty="0" smtClean="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Pensez à mettre en évidence votre carte de cure pour faciliter le travail de l’agent thermal</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5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Puissant stimulant tonique, détente nerveuse et effet de percussion et vibration sur les masses musculaires.</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environ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38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3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cabine de soins est nettoyée et désinfectée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927722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Douche pharyngienne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VR)</a:t>
            </a:r>
          </a:p>
          <a:p>
            <a:pPr lvl="0" algn="ctr">
              <a:lnSpc>
                <a:spcPct val="107000"/>
              </a:lnSpc>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Cette douche est distribuée par le médecin grâce à un « pistolet ». Elle présente une méthode de choix en raison d’un jet filiforme sous pression qui exerce une action décapante au niveau des cryptes amygdaliennes et de la paroi du pharynx ainsi qu’une action trophique tissulaire locale.</a:t>
            </a:r>
          </a:p>
          <a:p>
            <a:pPr>
              <a:lnSpc>
                <a:spcPct val="107000"/>
              </a:lnSpc>
              <a:spcAft>
                <a:spcPts val="800"/>
              </a:spcAft>
            </a:pPr>
            <a:endParaRPr lang="fr-FR" sz="5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lvl="0">
              <a:lnSpc>
                <a:spcPct val="107000"/>
              </a:lnSpc>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Soin effectuer par le Médecin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hermal</a:t>
            </a: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Nettoyage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environ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38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648435"/>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77733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Insufflation de la trompe d’Eustache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VR</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a:t>
            </a:r>
            <a:endPar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Cette technique tient une place essentielle en médecine ORL. Le médecin fait pénétrer lui-même les gaz thermaux dans la trompe d’Eustache à l’aide d’une sonde introduite avec douceur le long du plancher des fosses nasales, sonde reliée à l’appareil générateur de gaz thermaux.</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La pression est réglable et contrôlée. Elle associe l’acte mécanique de désobstruction des trompes et de balayage des sécrétions. Le soin favorise la rééducation tubaire chez l’enfant.</a:t>
            </a:r>
          </a:p>
          <a:p>
            <a:pPr>
              <a:lnSpc>
                <a:spcPct val="107000"/>
              </a:lnSpc>
              <a:spcAft>
                <a:spcPts val="800"/>
              </a:spcAft>
            </a:pPr>
            <a:endParaRPr lang="fr-FR" sz="5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lvl="0">
              <a:lnSpc>
                <a:spcPct val="107000"/>
              </a:lnSpc>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Soin effectué par le Médecin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T</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hermal</a:t>
            </a: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 attendu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Rééducation </a:t>
            </a:r>
            <a:r>
              <a:rPr lang="fr-FR" sz="1400" dirty="0" err="1" smtClean="0">
                <a:latin typeface="Calibri" panose="020F0502020204030204" pitchFamily="34" charset="0"/>
                <a:ea typeface="Calibri" panose="020F0502020204030204" pitchFamily="34" charset="0"/>
                <a:cs typeface="Times New Roman" panose="02020603050405020304" pitchFamily="18" charset="0"/>
              </a:rPr>
              <a:t>tubo</a:t>
            </a:r>
            <a:r>
              <a:rPr lang="fr-FR" sz="1400" dirty="0" smtClean="0">
                <a:latin typeface="Calibri" panose="020F0502020204030204" pitchFamily="34" charset="0"/>
                <a:ea typeface="Calibri" panose="020F0502020204030204" pitchFamily="34" charset="0"/>
                <a:cs typeface="Times New Roman" panose="02020603050405020304" pitchFamily="18" charset="0"/>
              </a:rPr>
              <a:t>-tympanique.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gn="ctr">
              <a:lnSpc>
                <a:spcPct val="107000"/>
              </a:lnSpc>
              <a:spcAft>
                <a:spcPts val="800"/>
              </a:spcAft>
            </a:pP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La gaz thermal </a:t>
            </a:r>
            <a:r>
              <a:rPr lang="fr-FR" sz="1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directement prélevé aux griffons, constitué à 99,9% de gaz carbonique naturel est </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utilisé pour ce soin</a:t>
            </a: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85654" y="5822436"/>
            <a:ext cx="2597224" cy="7826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138625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Cataplasmes</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soin RH)</a:t>
            </a:r>
          </a:p>
          <a:p>
            <a:pPr lvl="0" algn="ctr">
              <a:lnSpc>
                <a:spcPct val="107000"/>
              </a:lnSpc>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5</a:t>
            </a:r>
            <a:r>
              <a:rPr lang="fr-FR" sz="1400" dirty="0" smtClean="0">
                <a:latin typeface="Calibri" panose="020F0502020204030204" pitchFamily="34" charset="0"/>
                <a:ea typeface="Calibri" panose="020F0502020204030204" pitchFamily="34" charset="0"/>
                <a:cs typeface="Times New Roman" panose="02020603050405020304" pitchFamily="18" charset="0"/>
              </a:rPr>
              <a:t> poches de cataplasmes d’argile blanche sont appliquées sur les zones douloureuses, articulaires ou musculaires définies par le médecin thermal. Les cataplasmes agissent par effet thermique et passage transcutané des éléments actifs de l’eau thermale. Ils favorisent la vasodilatation, la sédation des douleurs et une meilleure oxygénation des tissus entourant l’articulation</a:t>
            </a:r>
          </a:p>
          <a:p>
            <a:pPr>
              <a:lnSpc>
                <a:spcPct val="107000"/>
              </a:lnSpc>
              <a:spcAft>
                <a:spcPts val="800"/>
              </a:spcAft>
            </a:pPr>
            <a:endParaRPr lang="fr-FR" sz="5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Pensez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à mettre en évidence votre carte de cure pour faciliter le travail de l’agent thermal</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lvl="0">
              <a:lnSpc>
                <a:spcPct val="107000"/>
              </a:lnSpc>
            </a:pPr>
            <a:endParaRPr lang="fr-FR" sz="5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t>L’association conjuguée </a:t>
            </a:r>
            <a:r>
              <a:rPr lang="fr-FR" sz="1400" dirty="0" smtClean="0"/>
              <a:t>de l’argile blanche, </a:t>
            </a:r>
            <a:r>
              <a:rPr lang="fr-FR" sz="1400" dirty="0"/>
              <a:t>de l’eau </a:t>
            </a:r>
            <a:r>
              <a:rPr lang="fr-FR" sz="1400" dirty="0" smtClean="0"/>
              <a:t>thermale </a:t>
            </a:r>
            <a:r>
              <a:rPr lang="fr-FR" sz="1400" dirty="0"/>
              <a:t>et de la chaleur, favorise </a:t>
            </a:r>
            <a:r>
              <a:rPr lang="fr-FR" sz="1400" dirty="0" smtClean="0"/>
              <a:t>la sédation, un </a:t>
            </a:r>
            <a:r>
              <a:rPr lang="fr-FR" sz="1400" dirty="0"/>
              <a:t>effet </a:t>
            </a:r>
            <a:r>
              <a:rPr lang="fr-FR" sz="1400" dirty="0" smtClean="0"/>
              <a:t>anti-inflammatoire</a:t>
            </a:r>
            <a:r>
              <a:rPr lang="fr-FR" sz="1400" dirty="0"/>
              <a:t>,  décontractant et antalgique. </a:t>
            </a:r>
          </a:p>
        </p:txBody>
      </p:sp>
      <p:sp>
        <p:nvSpPr>
          <p:cNvPr id="5" name="Ellipse 4"/>
          <p:cNvSpPr/>
          <p:nvPr/>
        </p:nvSpPr>
        <p:spPr>
          <a:xfrm>
            <a:off x="658887"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a:t>
            </a:r>
            <a:r>
              <a:rPr lang="fr-FR" sz="1200" u="sng"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du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environ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50 degrés </a:t>
            </a:r>
            <a:r>
              <a:rPr lang="fr-FR" sz="1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du four où sont stockés les cataplasmes).</a:t>
            </a:r>
            <a:endPar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 minutes</a:t>
            </a:r>
            <a:endParaRPr lang="fr-FR"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cabine de soins est nettoyée et désinfectée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819885"/>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03189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Bain avec aérobain</a:t>
            </a:r>
          </a:p>
          <a:p>
            <a:pPr algn="ctr">
              <a:spcAft>
                <a:spcPts val="800"/>
              </a:spcAft>
            </a:pP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(soin RH)</a:t>
            </a:r>
          </a:p>
          <a:p>
            <a:pPr algn="ctr">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Il s’agit d’un bain bouillonnant d’eau thermale accompagné de microbulles d’air. Cette pratique permet</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l’absorption par la peau des principes actifs de l’eau thermale.</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La couleur jaune de l’eau provient de sa teneur en fer et en silice.</a:t>
            </a:r>
          </a:p>
          <a:p>
            <a:pPr>
              <a:lnSpc>
                <a:spcPct val="107000"/>
              </a:lnSpc>
              <a:spcAft>
                <a:spcPts val="800"/>
              </a:spcAft>
            </a:pPr>
            <a:endParaRPr lang="fr-FR" sz="5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Chaque baignoire est vidée est désinfectée entre chaque curiste.</a:t>
            </a: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Pensez à mettre en évidence votre carte de cure pour faciliter le travail de l’agent thermal.</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5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Antalgique sur les douleurs articulaires, décontractant musculaire et anti-inflammatoire.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environ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38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cabine de soins est nettoyée et désinfectée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92934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Bain avec douche en immersion (</a:t>
            </a:r>
            <a:r>
              <a:rPr lang="fr-FR" sz="40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Hydroxeur</a:t>
            </a: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a:t>
            </a:r>
          </a:p>
          <a:p>
            <a:pPr algn="ctr">
              <a:spcAft>
                <a:spcPts val="800"/>
              </a:spcAft>
            </a:pP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(soin RH)</a:t>
            </a:r>
            <a:endPar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Baignoire individuelle ergonomique remplie d’eau thermale munie de nombreuses buses réparties en zones anatomiques avec projection d’eau émulsionnée d’air faisant un véritable massage sous l’eau.</a:t>
            </a:r>
          </a:p>
          <a:p>
            <a:pPr>
              <a:lnSpc>
                <a:spcPct val="107000"/>
              </a:lnSpc>
              <a:spcAft>
                <a:spcPts val="800"/>
              </a:spcAft>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Des jets hydromassants par cycles réguliers suivant le sens du retour veineux.</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La couleur jaune de l’eau provient de sa teneur en fer et en silice.</a:t>
            </a:r>
          </a:p>
          <a:p>
            <a:pPr>
              <a:lnSpc>
                <a:spcPct val="107000"/>
              </a:lnSpc>
              <a:spcAft>
                <a:spcPts val="800"/>
              </a:spcAft>
            </a:pPr>
            <a:endParaRPr lang="fr-FR" sz="5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Chaque baignoire est vidée est désinfectée entre chaque curiste.</a:t>
            </a: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Pensez à mettre en évidence votre carte de cure pour faciliter le travail de l’agent thermal.</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5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Antalgique sur les douleurs articulaires, décontractant musculaire et anti-inflammatoire.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environ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38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cabine de soins est nettoyée et désinfectée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563207" y="5885338"/>
            <a:ext cx="2442117" cy="7358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1164932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Etuve générale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RH)</a:t>
            </a:r>
          </a:p>
          <a:p>
            <a:pPr lvl="0" algn="ctr">
              <a:lnSpc>
                <a:spcPct val="107000"/>
              </a:lnSpc>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latin typeface="Calibri" panose="020F0502020204030204" pitchFamily="34" charset="0"/>
                <a:ea typeface="Calibri" panose="020F0502020204030204" pitchFamily="34" charset="0"/>
                <a:cs typeface="Times New Roman" panose="02020603050405020304" pitchFamily="18" charset="0"/>
              </a:rPr>
              <a:t>Caisson dans lequel le curiste est assis sur un banc percé d’orifices qui permettent à la chaleur de l’envelopper, la tête émergeant à l’air libre, l’arrivée des gaz thermaux chauds se fait par la base. </a:t>
            </a:r>
            <a:endParaRPr lang="fr-FR" sz="1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La </a:t>
            </a:r>
            <a:r>
              <a:rPr lang="fr-FR" sz="1400" dirty="0">
                <a:latin typeface="Calibri" panose="020F0502020204030204" pitchFamily="34" charset="0"/>
                <a:ea typeface="Calibri" panose="020F0502020204030204" pitchFamily="34" charset="0"/>
                <a:cs typeface="Times New Roman" panose="02020603050405020304" pitchFamily="18" charset="0"/>
              </a:rPr>
              <a:t>chaleur </a:t>
            </a:r>
            <a:r>
              <a:rPr lang="fr-FR" sz="1400" dirty="0" smtClean="0">
                <a:latin typeface="Calibri" panose="020F0502020204030204" pitchFamily="34" charset="0"/>
                <a:ea typeface="Calibri" panose="020F0502020204030204" pitchFamily="34" charset="0"/>
                <a:cs typeface="Times New Roman" panose="02020603050405020304" pitchFamily="18" charset="0"/>
              </a:rPr>
              <a:t>(42°) de ce soin permet d’obtenir </a:t>
            </a:r>
            <a:r>
              <a:rPr lang="fr-FR" sz="1400" dirty="0">
                <a:latin typeface="Calibri" panose="020F0502020204030204" pitchFamily="34" charset="0"/>
                <a:ea typeface="Calibri" panose="020F0502020204030204" pitchFamily="34" charset="0"/>
                <a:cs typeface="Times New Roman" panose="02020603050405020304" pitchFamily="18" charset="0"/>
              </a:rPr>
              <a:t>une importante sudation.</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Pensez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à mettre en évidence votre carte de cure pour faciliter le travail de l’agent thermal</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800"/>
              </a:spcAft>
            </a:pP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Antalgique sur les douleurs articulaires, décontractant musculaire et anti-inflammatoire.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a:t>
            </a:r>
            <a:r>
              <a:rPr lang="fr-FR" sz="1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entre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38 et 42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cabine de soins est nettoyée et désinfectée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884900"/>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464289" y="480720"/>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81494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Douche de vapeur </a:t>
            </a: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RH ou VR)</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Affusions de vapeurs locales ciblées par le Médecin Thermal. Soin décontracturant avec un effet vasodilatateur et une meilleure irrigation de la zone traitée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Pensez à mettre en évidence votre carte de cure pour faciliter le travail de l’agent thermal.</a:t>
            </a:r>
            <a:endParaRPr lang="fr-FR" sz="105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Enlevez votre peignoir avant de vous installer dans la cabine, debout ou assis selon votre envie. </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Laissez l’agent thermal mettre en marche la douche, c’est lui qui orientera le jet de vapeur sur les zones prescrites par le médecin thermal.</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Une fois le soin terminé attendez que l’agent vienne éteindre la douche afin d’éviter les brûlures.</a:t>
            </a:r>
            <a:endParaRPr lang="fr-FR" sz="105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La température de la vapeur et sa composition physico-chimique, exerce un effet antalgique et décontractant concernant les douleurs et les contractures musculaires, ainsi qu’une imprégnation de l’organisme.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entre 38 et 52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43123" y="5849154"/>
            <a:ext cx="2682285" cy="808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3519194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Etuve locale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RH)</a:t>
            </a:r>
          </a:p>
          <a:p>
            <a:pPr lvl="0" algn="ctr">
              <a:lnSpc>
                <a:spcPct val="107000"/>
              </a:lnSpc>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Etuve </a:t>
            </a:r>
            <a:r>
              <a:rPr lang="fr-FR" sz="1400" dirty="0" err="1" smtClean="0">
                <a:effectLst/>
                <a:latin typeface="Calibri" panose="020F0502020204030204" pitchFamily="34" charset="0"/>
                <a:ea typeface="Calibri" panose="020F0502020204030204" pitchFamily="34" charset="0"/>
                <a:cs typeface="Times New Roman" panose="02020603050405020304" pitchFamily="18" charset="0"/>
              </a:rPr>
              <a:t>loco-régionale</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permettant de traiter deux ou quatre membres (mains ou pieds), sur le même principe que l’étuve générale.</a:t>
            </a:r>
          </a:p>
          <a:p>
            <a:pPr>
              <a:lnSpc>
                <a:spcPct val="107000"/>
              </a:lnSpc>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La chaleur </a:t>
            </a:r>
            <a:r>
              <a:rPr lang="fr-FR" sz="1400" dirty="0" smtClean="0">
                <a:latin typeface="Calibri" panose="020F0502020204030204" pitchFamily="34" charset="0"/>
                <a:ea typeface="Calibri" panose="020F0502020204030204" pitchFamily="34" charset="0"/>
                <a:cs typeface="Times New Roman" panose="02020603050405020304" pitchFamily="18" charset="0"/>
              </a:rPr>
              <a:t>(42°) de </a:t>
            </a:r>
            <a:r>
              <a:rPr lang="fr-FR" sz="1400" dirty="0">
                <a:latin typeface="Calibri" panose="020F0502020204030204" pitchFamily="34" charset="0"/>
                <a:ea typeface="Calibri" panose="020F0502020204030204" pitchFamily="34" charset="0"/>
                <a:cs typeface="Times New Roman" panose="02020603050405020304" pitchFamily="18" charset="0"/>
              </a:rPr>
              <a:t>ce soin permet d’obtenir une importante sudation.</a:t>
            </a:r>
          </a:p>
          <a:p>
            <a:pPr>
              <a:lnSpc>
                <a:spcPct val="107000"/>
              </a:lnSpc>
              <a:spcAft>
                <a:spcPts val="800"/>
              </a:spcAft>
            </a:pP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Pensez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à mettre en évidence votre carte de cure pour faciliter le travail de l’agent thermal</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Antalgique sur les douleurs articulaires, décontractant musculaire et anti-inflammatoire.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a:t>
            </a:r>
            <a:r>
              <a:rPr lang="fr-FR" sz="12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entre 38 et 42 degrés</a:t>
            </a:r>
            <a:endPar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entre 5 et </a:t>
            </a:r>
            <a:r>
              <a:rPr lang="fr-FR" sz="1200" dirty="0" smtClean="0">
                <a:latin typeface="Calibri" panose="020F0502020204030204" pitchFamily="34" charset="0"/>
                <a:ea typeface="Calibri" panose="020F0502020204030204" pitchFamily="34" charset="0"/>
                <a:cs typeface="Times New Roman" panose="02020603050405020304" pitchFamily="18" charset="0"/>
              </a:rPr>
              <a:t>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480720"/>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1277689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190847"/>
            <a:ext cx="5018568" cy="2498651"/>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a:t>
            </a:r>
            <a:r>
              <a:rPr lang="fr-FR" sz="1400" b="1" dirty="0" smtClean="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renforce les muqueuses en faisant barrière à la pénétration des allergènes.</a:t>
            </a:r>
            <a:endParaRPr lang="fr-FR" sz="1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Douche pénétrante générale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RH)</a:t>
            </a:r>
          </a:p>
          <a:p>
            <a:pPr lvl="0" algn="ctr">
              <a:lnSpc>
                <a:spcPct val="107000"/>
              </a:lnSpc>
              <a:spcAft>
                <a:spcPts val="800"/>
              </a:spcAft>
            </a:pPr>
            <a:endParaRPr lang="fr-FR" sz="15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 Le curiste étant allongé sur une table de soins, l’agent thermal dirige les jets multiples d’une rampe de douche oscillante, orientés perpendiculairement au corps, pour leur faire parcourir la zone délimitée par le médecin thermal.</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Pensez </a:t>
            </a: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à mettre en évidence votre carte de cure pour faciliter le travail de l’agent thermal</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latin typeface="Calibri" panose="020F0502020204030204" pitchFamily="34" charset="0"/>
                <a:ea typeface="Calibri" panose="020F0502020204030204" pitchFamily="34" charset="0"/>
                <a:cs typeface="Times New Roman" panose="02020603050405020304" pitchFamily="18" charset="0"/>
              </a:rPr>
              <a:t>Effet décontractant, phénomène de détente nerveuse.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38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3</a:t>
            </a:r>
            <a:r>
              <a:rPr lang="fr-FR" sz="1200" dirty="0" smtClean="0">
                <a:latin typeface="Calibri" panose="020F0502020204030204" pitchFamily="34" charset="0"/>
                <a:ea typeface="Calibri" panose="020F0502020204030204" pitchFamily="34" charset="0"/>
                <a:cs typeface="Times New Roman" panose="02020603050405020304" pitchFamily="18" charset="0"/>
              </a:rPr>
              <a:t>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cabine de soins est nettoyée et désinfectée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ZoneTexte 3"/>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830271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Piscine de mobilisation</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RH)</a:t>
            </a:r>
          </a:p>
          <a:p>
            <a:pPr lvl="0" algn="ctr">
              <a:lnSpc>
                <a:spcPct val="107000"/>
              </a:lnSpc>
              <a:spcAft>
                <a:spcPts val="800"/>
              </a:spcAft>
            </a:pPr>
            <a:endParaRPr lang="fr-FR" sz="2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 Cette technique s’effectue dans  une piscine d’eau </a:t>
            </a:r>
            <a:r>
              <a:rPr lang="fr-FR" sz="1400" dirty="0" smtClean="0">
                <a:latin typeface="Calibri" panose="020F0502020204030204" pitchFamily="34" charset="0"/>
                <a:ea typeface="Calibri" panose="020F0502020204030204" pitchFamily="34" charset="0"/>
                <a:cs typeface="Times New Roman" panose="02020603050405020304" pitchFamily="18" charset="0"/>
              </a:rPr>
              <a:t>thermale </a:t>
            </a:r>
            <a:r>
              <a:rPr lang="fr-FR" sz="1400" dirty="0">
                <a:latin typeface="Calibri" panose="020F0502020204030204" pitchFamily="34" charset="0"/>
                <a:ea typeface="Calibri" panose="020F0502020204030204" pitchFamily="34" charset="0"/>
                <a:cs typeface="Times New Roman" panose="02020603050405020304" pitchFamily="18" charset="0"/>
              </a:rPr>
              <a:t>sous la direction d’un kinésithérapeute diplômé </a:t>
            </a:r>
            <a:r>
              <a:rPr lang="fr-FR" sz="1400" dirty="0" smtClean="0">
                <a:latin typeface="Calibri" panose="020F0502020204030204" pitchFamily="34" charset="0"/>
                <a:ea typeface="Calibri" panose="020F0502020204030204" pitchFamily="34" charset="0"/>
                <a:cs typeface="Times New Roman" panose="02020603050405020304" pitchFamily="18" charset="0"/>
              </a:rPr>
              <a:t>d’état. Des </a:t>
            </a:r>
            <a:r>
              <a:rPr lang="fr-FR" sz="1400" dirty="0">
                <a:latin typeface="Calibri" panose="020F0502020204030204" pitchFamily="34" charset="0"/>
                <a:ea typeface="Calibri" panose="020F0502020204030204" pitchFamily="34" charset="0"/>
                <a:cs typeface="Times New Roman" panose="02020603050405020304" pitchFamily="18" charset="0"/>
              </a:rPr>
              <a:t>mouvements de gymnastique </a:t>
            </a:r>
            <a:r>
              <a:rPr lang="fr-FR" sz="1400" dirty="0" smtClean="0">
                <a:latin typeface="Calibri" panose="020F0502020204030204" pitchFamily="34" charset="0"/>
                <a:ea typeface="Calibri" panose="020F0502020204030204" pitchFamily="34" charset="0"/>
                <a:cs typeface="Times New Roman" panose="02020603050405020304" pitchFamily="18" charset="0"/>
              </a:rPr>
              <a:t>médicale rééducative </a:t>
            </a:r>
            <a:r>
              <a:rPr lang="fr-FR" sz="1400" dirty="0">
                <a:latin typeface="Calibri" panose="020F0502020204030204" pitchFamily="34" charset="0"/>
                <a:ea typeface="Calibri" panose="020F0502020204030204" pitchFamily="34" charset="0"/>
                <a:cs typeface="Times New Roman" panose="02020603050405020304" pitchFamily="18" charset="0"/>
              </a:rPr>
              <a:t>sont prescrits </a:t>
            </a:r>
            <a:r>
              <a:rPr lang="fr-FR" sz="1400" dirty="0" smtClean="0">
                <a:latin typeface="Calibri" panose="020F0502020204030204" pitchFamily="34" charset="0"/>
                <a:ea typeface="Calibri" panose="020F0502020204030204" pitchFamily="34" charset="0"/>
                <a:cs typeface="Times New Roman" panose="02020603050405020304" pitchFamily="18" charset="0"/>
              </a:rPr>
              <a:t>aux curistes en fonction de leurs pathologies.</a:t>
            </a:r>
          </a:p>
          <a:p>
            <a:pPr>
              <a:lnSpc>
                <a:spcPct val="107000"/>
              </a:lnSpc>
              <a:spcAft>
                <a:spcPts val="800"/>
              </a:spcAft>
            </a:pP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latin typeface="Calibri" panose="020F0502020204030204" pitchFamily="34" charset="0"/>
                <a:ea typeface="Calibri" panose="020F0502020204030204" pitchFamily="34" charset="0"/>
                <a:cs typeface="Times New Roman" panose="02020603050405020304" pitchFamily="18" charset="0"/>
              </a:rPr>
              <a:t>Consigne pour effectuer le soin </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Le soin est effectué avec un kinésithérapeute.</a:t>
            </a: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latin typeface="Calibri" panose="020F0502020204030204" pitchFamily="34" charset="0"/>
                <a:ea typeface="Calibri" panose="020F0502020204030204" pitchFamily="34" charset="0"/>
                <a:cs typeface="Times New Roman" panose="02020603050405020304" pitchFamily="18" charset="0"/>
              </a:rPr>
              <a:t>Ce soin apporte une diminution de l’ankylose </a:t>
            </a:r>
            <a:r>
              <a:rPr lang="fr-FR" sz="1400" dirty="0" smtClean="0">
                <a:latin typeface="Calibri" panose="020F0502020204030204" pitchFamily="34" charset="0"/>
                <a:ea typeface="Calibri" panose="020F0502020204030204" pitchFamily="34" charset="0"/>
                <a:cs typeface="Times New Roman" panose="02020603050405020304" pitchFamily="18" charset="0"/>
              </a:rPr>
              <a:t>articulaire. Il </a:t>
            </a:r>
            <a:r>
              <a:rPr lang="fr-FR" sz="1400" dirty="0">
                <a:latin typeface="Calibri" panose="020F0502020204030204" pitchFamily="34" charset="0"/>
                <a:ea typeface="Calibri" panose="020F0502020204030204" pitchFamily="34" charset="0"/>
                <a:cs typeface="Times New Roman" panose="02020603050405020304" pitchFamily="18" charset="0"/>
              </a:rPr>
              <a:t>est très efficace pour le traitement des arthroses (lombaires, cervicales, hanches, épaules et genoux) et des séquelles traumatiques ostéo-articulaires.</a:t>
            </a:r>
          </a:p>
          <a:p>
            <a:pPr>
              <a:lnSpc>
                <a:spcPct val="107000"/>
              </a:lnSpc>
              <a:spcAft>
                <a:spcPts val="800"/>
              </a:spcAft>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36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15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salle de soins est nettoyée et désinfectée en fin de service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9"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ZoneTexte 9"/>
          <p:cNvSpPr txBox="1"/>
          <p:nvPr/>
        </p:nvSpPr>
        <p:spPr>
          <a:xfrm>
            <a:off x="464289" y="555148"/>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9762356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Immersion en Piscine</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RH)</a:t>
            </a:r>
          </a:p>
          <a:p>
            <a:pPr lvl="0" algn="ctr">
              <a:lnSpc>
                <a:spcPct val="107000"/>
              </a:lnSpc>
              <a:spcAft>
                <a:spcPts val="800"/>
              </a:spcAft>
            </a:pPr>
            <a:endParaRPr lang="fr-FR" sz="2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 Cette technique s’effectue dans  une piscine d’eau </a:t>
            </a:r>
            <a:r>
              <a:rPr lang="fr-FR" sz="1400" dirty="0" smtClean="0">
                <a:latin typeface="Calibri" panose="020F0502020204030204" pitchFamily="34" charset="0"/>
                <a:ea typeface="Calibri" panose="020F0502020204030204" pitchFamily="34" charset="0"/>
                <a:cs typeface="Times New Roman" panose="02020603050405020304" pitchFamily="18" charset="0"/>
              </a:rPr>
              <a:t>thermale : chaque poste est équipé de jets automatiques intégrés pour masser les zones du corps précisées par le Médecin Thermal.</a:t>
            </a:r>
          </a:p>
          <a:p>
            <a:pPr>
              <a:lnSpc>
                <a:spcPct val="107000"/>
              </a:lnSpc>
              <a:spcAft>
                <a:spcPts val="800"/>
              </a:spcAft>
            </a:pP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latin typeface="Calibri" panose="020F0502020204030204" pitchFamily="34" charset="0"/>
                <a:ea typeface="Calibri" panose="020F0502020204030204" pitchFamily="34" charset="0"/>
                <a:cs typeface="Times New Roman" panose="02020603050405020304" pitchFamily="18" charset="0"/>
              </a:rPr>
              <a:t>Consigne pour effectuer le soin </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Pensez à mettre en évidence votre carte de cure pour faciliter le travail de l’agent thermal.</a:t>
            </a:r>
          </a:p>
          <a:p>
            <a:pPr lvl="0">
              <a:lnSpc>
                <a:spcPct val="107000"/>
              </a:lnSpc>
            </a:pPr>
            <a:endPar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latin typeface="Calibri" panose="020F0502020204030204" pitchFamily="34" charset="0"/>
                <a:ea typeface="Calibri" panose="020F0502020204030204" pitchFamily="34" charset="0"/>
                <a:cs typeface="Times New Roman" panose="02020603050405020304" pitchFamily="18" charset="0"/>
              </a:rPr>
              <a:t>Ce soin apporte une </a:t>
            </a:r>
            <a:r>
              <a:rPr lang="fr-FR" sz="1400" dirty="0" smtClean="0">
                <a:latin typeface="Calibri" panose="020F0502020204030204" pitchFamily="34" charset="0"/>
                <a:ea typeface="Calibri" panose="020F0502020204030204" pitchFamily="34" charset="0"/>
                <a:cs typeface="Times New Roman" panose="02020603050405020304" pitchFamily="18" charset="0"/>
              </a:rPr>
              <a:t>action antalgique décontractante accompagnée d’un effet tonique circulatoire.</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lvl="0">
              <a:lnSpc>
                <a:spcPct val="107000"/>
              </a:lnSpc>
              <a:spcAft>
                <a:spcPts val="800"/>
              </a:spcAft>
            </a:pPr>
            <a:r>
              <a:rPr lang="fr-FR" sz="1200" dirty="0">
                <a:solidFill>
                  <a:srgbClr val="ED7D31">
                    <a:lumMod val="75000"/>
                  </a:srgbClr>
                </a:solidFill>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a:solidFill>
                  <a:prstClr val="black"/>
                </a:solidFill>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a:solidFill>
                  <a:prstClr val="black"/>
                </a:solidFill>
                <a:latin typeface="Calibri" panose="020F0502020204030204" pitchFamily="34" charset="0"/>
                <a:ea typeface="Calibri" panose="020F0502020204030204" pitchFamily="34" charset="0"/>
                <a:cs typeface="Times New Roman" panose="02020603050405020304" pitchFamily="18" charset="0"/>
              </a:rPr>
              <a:t> : </a:t>
            </a:r>
            <a:r>
              <a:rPr lang="fr-FR" sz="1200" b="1"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36 degrés</a:t>
            </a:r>
            <a:endParaRPr lang="fr-FR"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salle de soins est nettoyée et désinfectée en fin de service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9"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ZoneTexte 9"/>
          <p:cNvSpPr txBox="1"/>
          <p:nvPr/>
        </p:nvSpPr>
        <p:spPr>
          <a:xfrm>
            <a:off x="464289" y="555148"/>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07413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Injections de gaz thermaux</a:t>
            </a:r>
          </a:p>
          <a:p>
            <a:pPr lvl="0" algn="ctr">
              <a:lnSpc>
                <a:spcPct val="107000"/>
              </a:lnSpc>
              <a:spcAft>
                <a:spcPts val="800"/>
              </a:spcAft>
            </a:pPr>
            <a:r>
              <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rPr>
              <a:t>(soin </a:t>
            </a:r>
            <a:r>
              <a:rPr lang="fr-FR" sz="2000" dirty="0" smtClean="0">
                <a:solidFill>
                  <a:srgbClr val="2E74B5"/>
                </a:solidFill>
                <a:latin typeface="Calibri" panose="020F0502020204030204" pitchFamily="34" charset="0"/>
                <a:ea typeface="Calibri" panose="020F0502020204030204" pitchFamily="34" charset="0"/>
                <a:cs typeface="Times New Roman" panose="02020603050405020304" pitchFamily="18" charset="0"/>
              </a:rPr>
              <a:t>RH)</a:t>
            </a:r>
          </a:p>
          <a:p>
            <a:pPr lvl="0" algn="ctr">
              <a:lnSpc>
                <a:spcPct val="107000"/>
              </a:lnSpc>
              <a:spcAft>
                <a:spcPts val="800"/>
              </a:spcAft>
            </a:pPr>
            <a:endParaRPr lang="fr-FR" sz="1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endParaRPr>
          </a:p>
          <a:p>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a:t>Ce soin est effectué par le médecin au sein de l’établissement </a:t>
            </a:r>
            <a:r>
              <a:rPr lang="fr-FR" sz="1400" dirty="0" smtClean="0"/>
              <a:t>thermal. Les </a:t>
            </a:r>
            <a:r>
              <a:rPr lang="fr-FR" sz="1400" dirty="0"/>
              <a:t>injections sont faites autour de la région articulaire douloureuse, par multi-ponctures sous-cutanées. La quantité de gaz varie selon le type de l’articulation ou de la région à traiter.</a:t>
            </a:r>
          </a:p>
          <a:p>
            <a:r>
              <a:rPr lang="fr-FR" sz="1400" dirty="0"/>
              <a:t>Un effet vasodilatateur améliore la zone piquée et provoque une néo-vascularisation avec une réaction anti-inflammatoire locale.</a:t>
            </a:r>
          </a:p>
          <a:p>
            <a:pPr>
              <a:lnSpc>
                <a:spcPct val="107000"/>
              </a:lnSpc>
              <a:spcAft>
                <a:spcPts val="800"/>
              </a:spcAft>
            </a:pPr>
            <a:endParaRPr lang="fr-FR" sz="5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latin typeface="Calibri" panose="020F0502020204030204" pitchFamily="34" charset="0"/>
                <a:ea typeface="Calibri" panose="020F0502020204030204" pitchFamily="34" charset="0"/>
                <a:cs typeface="Times New Roman" panose="02020603050405020304" pitchFamily="18" charset="0"/>
              </a:rPr>
              <a:t>Consigne pour effectuer le soin </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Le soin est effectué par un Médecin Thermal.</a:t>
            </a:r>
          </a:p>
          <a:p>
            <a:pPr lvl="0">
              <a:lnSpc>
                <a:spcPct val="107000"/>
              </a:lnSpc>
            </a:pPr>
            <a:endParaRPr lang="fr-FR" sz="5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t>Les injections de gaz thermaux riches en dioxyde de carbone favorisent la vascularisation, la décontraction de l’articulation endommagée.</a:t>
            </a:r>
          </a:p>
          <a:p>
            <a:r>
              <a:rPr lang="fr-FR" sz="1400" dirty="0"/>
              <a:t>Ce soin a des effets anti-inflammatoire, antalgique, favorise la vasodilatation, la sédation des douleurs et améliore l’oxygénation des tissus entourant l’articulation.</a:t>
            </a:r>
          </a:p>
          <a:p>
            <a:pPr>
              <a:lnSpc>
                <a:spcPct val="107000"/>
              </a:lnSpc>
              <a:spcAft>
                <a:spcPts val="800"/>
              </a:spcAft>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91116" y="4136065"/>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1400" dirty="0">
                <a:solidFill>
                  <a:schemeClr val="tx1"/>
                </a:solidFill>
                <a:latin typeface="Calibri" panose="020F0502020204030204" pitchFamily="34" charset="0"/>
                <a:ea typeface="Calibri" panose="020F0502020204030204" pitchFamily="34" charset="0"/>
                <a:cs typeface="Times New Roman" panose="02020603050405020304" pitchFamily="18" charset="0"/>
              </a:rPr>
              <a:t>Le gaz thermal est utilisé pour ce </a:t>
            </a:r>
            <a:r>
              <a:rPr lang="fr-FR" sz="14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soin</a:t>
            </a:r>
            <a:endParaRPr lang="fr-FR" sz="1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La salle de soins est nettoyée et désinfectée en fin de service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9"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73826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ZoneTexte 9"/>
          <p:cNvSpPr txBox="1"/>
          <p:nvPr/>
        </p:nvSpPr>
        <p:spPr>
          <a:xfrm>
            <a:off x="464289" y="555148"/>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826566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Aérosol sonique </a:t>
            </a: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Vibreur sonique, appareil à infrasons, couplé à un aérosol individuel. Il transmet aux particules une certaine énergie qui leur permet d’atteindre les zones peu accessibles de l’appareil respiratoire tels les sinus.</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Ce soin est particulièrement intéressant pour traiter les sinus, les otites mais aussi les bronchites avec encombrement important.</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Présentez votre carte de cure aux agents thermaux avant de rentrer dans la salle de soin.</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Branchez votre bol au tuyau puis votre tuyau à l’embout de l’aérosol.</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Pour </a:t>
            </a: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démarrer ou stopper votre soin appuyez sur le bouton vert.</a:t>
            </a:r>
          </a:p>
          <a:p>
            <a:pPr marL="342900" lvl="0" indent="-342900">
              <a:lnSpc>
                <a:spcPct val="107000"/>
              </a:lnSpc>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Pendant votre soin respirez normalement </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soit par </a:t>
            </a: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le nez soit par la bouche.</a:t>
            </a:r>
          </a:p>
          <a:p>
            <a:pPr marL="342900" lvl="0" indent="-342900">
              <a:lnSpc>
                <a:spcPct val="107000"/>
              </a:lnSpc>
              <a:spcAft>
                <a:spcPts val="800"/>
              </a:spcAft>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Contrôlez régulièrement le temps de votre soin (prescription du médecin thermal</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Décongestion du système ORL et renforcement du système immunitaire.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16542" y="5780786"/>
            <a:ext cx="2735447" cy="8242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502708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Aérosol individuel </a:t>
            </a: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 </a:t>
            </a:r>
            <a:r>
              <a:rPr lang="fr-FR" sz="1400" dirty="0">
                <a:latin typeface="Calibri" panose="020F0502020204030204" pitchFamily="34" charset="0"/>
                <a:ea typeface="Calibri" panose="020F0502020204030204" pitchFamily="34" charset="0"/>
                <a:cs typeface="Times New Roman" panose="02020603050405020304" pitchFamily="18" charset="0"/>
              </a:rPr>
              <a:t>A la sortie du masque, des particules de 2 à 5 microns de vapeurs thermales sont émises, ce qui permet d’atteindre les voies respiratoires supérieures et moyennes en profondeur.</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Présentez votre carte de cure aux agents thermaux avant de rentrer dans la salle de soin.</a:t>
            </a:r>
            <a:endParaRPr lang="fr-FR" sz="1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Branchez votre bol au tuyau puis votre tuyau à l’embout de l’aérosol.</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L’aérosol fonctionne en continu.</a:t>
            </a:r>
            <a:endPar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Pendant votre soin respirez normalement </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soit par </a:t>
            </a: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le nez soit par la bouche.</a:t>
            </a:r>
          </a:p>
          <a:p>
            <a:pPr marL="342900" lvl="0" indent="-342900">
              <a:lnSpc>
                <a:spcPct val="107000"/>
              </a:lnSpc>
              <a:spcAft>
                <a:spcPts val="800"/>
              </a:spcAft>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Contrôlez régulièrement le temps de votre soin (prescription du médecin thermal</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a:latin typeface="Calibri" panose="020F0502020204030204" pitchFamily="34" charset="0"/>
                <a:ea typeface="Calibri" panose="020F0502020204030204" pitchFamily="34" charset="0"/>
                <a:cs typeface="Times New Roman" panose="02020603050405020304" pitchFamily="18" charset="0"/>
              </a:rPr>
              <a:t>Les fines particules d’eau thermale tapissent les muqueuses des bronches. Pénétration des principes actifs de l’eau thermale.</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Décongestion du système ORL et renforcement du système immunitaire.</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427175" y="5787193"/>
            <a:ext cx="2714182" cy="81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452240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Irrigation nasale </a:t>
            </a: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 l’aide d’une canule à faible débit continu d’eau thermal, le patient effectue une véritable douche des cavités nasales. Il en résulte un drainage efficace des mucosités et un épurement du filtre nasal.</a:t>
            </a:r>
          </a:p>
          <a:p>
            <a:pPr lvl="0" algn="ctr">
              <a:lnSpc>
                <a:spcPct val="107000"/>
              </a:lnSpc>
              <a:spcAft>
                <a:spcPts val="800"/>
              </a:spcAft>
            </a:pP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Présentez votre carte de cure aux agents thermaux avant de rentrer dans la salle de soin</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Branchez votre canule orange au tuyau transparent.</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Demandez à l’agent thermal de vous remplir le bocal d’eau.</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Pour démarrer votre soin positionnez votre canule à l’entrée de votre narine puis penchez la tête du coté opposé de la narine concernée.</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Ouvrez lentement le robinet.</a:t>
            </a:r>
            <a:endPar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Contrôlez régulièrement le temps de votre soin (prescription du médecin thermal</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lvl="0" algn="ctr">
              <a:lnSpc>
                <a:spcPct val="107000"/>
              </a:lnSpc>
              <a:spcAft>
                <a:spcPts val="800"/>
              </a:spcAft>
            </a:pP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Lorsque le soin est bien réaliser l’eau est censée rentrer par une narine et ressortir par l’autre</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Nettoyage du nez, drainage des mucosités</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dirty="0" smtClean="0">
                <a:latin typeface="Calibri" panose="020F0502020204030204" pitchFamily="34" charset="0"/>
                <a:ea typeface="Calibri" panose="020F0502020204030204" pitchFamily="34" charset="0"/>
                <a:cs typeface="Times New Roman" panose="02020603050405020304" pitchFamily="18" charset="0"/>
              </a:rPr>
              <a:t>et épurement du filtre nasal.</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6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66407" y="5931367"/>
            <a:ext cx="2235717" cy="6736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066552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Humage </a:t>
            </a:r>
          </a:p>
          <a:p>
            <a:pPr algn="ctr">
              <a:lnSpc>
                <a:spcPct val="107000"/>
              </a:lnSpc>
              <a:spcAft>
                <a:spcPts val="800"/>
              </a:spcAft>
            </a:pP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Le curiste inhale un brouillard tiède de fines gouttelettes d’eau thermale à la sortie d’un masque. Des fines particules d’eau thermale se déposent sur la muqueuse des fosses nasales et de la gorge.</a:t>
            </a:r>
          </a:p>
          <a:p>
            <a:pPr lvl="0" algn="ctr">
              <a:lnSpc>
                <a:spcPct val="107000"/>
              </a:lnSpc>
              <a:spcAft>
                <a:spcPts val="800"/>
              </a:spcAft>
            </a:pPr>
            <a:r>
              <a:rPr lang="fr-FR"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Présentez votre carte de cure aux agents thermaux avant de rentrer dans la salle de soin</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nSpc>
                <a:spcPct val="107000"/>
              </a:lnSpc>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Munissez-vous de </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votre bol blanc.</a:t>
            </a:r>
            <a:endPar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Baissez le bras métallique et positionnez votre bol sur le support plastique prévu à cet effet.</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Pour démarrer ou stopper votre soin appuyez sur le bouton.</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Respirez normalement par le nez ou par la bouche pendant votre soin.</a:t>
            </a:r>
            <a:endPar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Contrôlez régulièrement le temps de votre soin (prescription du médecin thermal</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Décongestionne et renforce les défenses immunitaires.</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10 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61091" y="5826422"/>
            <a:ext cx="2246350" cy="6768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377478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Douche nasale gazeuse</a:t>
            </a: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Les gaz thermaux sont issus des griffons des sources et des fissures de la montagne.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Le curiste les fait passer dans son nez à l’aide d’une canule qui est placée alternativement à l’entrée de chaque narine.</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Les gaz thermaux agissent sur les terminaisons nerveuses et les vaisseaux sanguins. </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Après une courte phase d’excitation qui se traduit par une sensation de picotement, survient une phase de décongestion.</a:t>
            </a:r>
          </a:p>
          <a:p>
            <a:pPr>
              <a:lnSpc>
                <a:spcPct val="107000"/>
              </a:lnSpc>
              <a:spcAft>
                <a:spcPts val="800"/>
              </a:spcAft>
            </a:pPr>
            <a:r>
              <a:rPr lang="fr-FR" sz="1400" dirty="0" smtClean="0">
                <a:latin typeface="Calibri" panose="020F0502020204030204" pitchFamily="34" charset="0"/>
                <a:ea typeface="Calibri" panose="020F0502020204030204" pitchFamily="34" charset="0"/>
                <a:cs typeface="Times New Roman" panose="02020603050405020304" pitchFamily="18" charset="0"/>
              </a:rPr>
              <a:t>Les gaz exercent aussi une action à distance sur les centres respiratoires et provoquent une hyperventilation reflexe.</a:t>
            </a:r>
            <a:endParaRPr lang="fr-F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Consignes pour effectuer le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Branchez </a:t>
            </a: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votre canule orange </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au tuyau transparent.</a:t>
            </a:r>
          </a:p>
          <a:p>
            <a:pPr marL="342900" lvl="0" indent="-342900">
              <a:lnSpc>
                <a:spcPct val="107000"/>
              </a:lnSpc>
              <a:buFont typeface="Symbol" panose="05050102010706020507" pitchFamily="18" charset="2"/>
              <a:buChar char=""/>
            </a:pP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Positionnez la canule à l’entrée de votre narine, puis ouvrez le robinet progressivement.</a:t>
            </a:r>
          </a:p>
          <a:p>
            <a:pPr marL="342900" lvl="0" indent="-342900">
              <a:lnSpc>
                <a:spcPct val="107000"/>
              </a:lnSpc>
              <a:buFont typeface="Symbol" panose="05050102010706020507" pitchFamily="18" charset="2"/>
              <a:buChar char=""/>
            </a:pPr>
            <a:r>
              <a:rPr lang="fr-FR" sz="14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Respirez normalement et </a:t>
            </a:r>
            <a:r>
              <a:rPr lang="fr-FR" sz="14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uniquement par la bouche </a:t>
            </a:r>
            <a:r>
              <a:rPr lang="fr-FR" sz="14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pendant votre soin.</a:t>
            </a:r>
            <a:endParaRPr lang="fr-FR" sz="1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fr-FR"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Contrôlez régulièrement le temps de votre soin (prescription du médecin thermal</a:t>
            </a:r>
            <a:r>
              <a:rPr lang="fr-FR" sz="1400" dirty="0" smtClean="0">
                <a:solidFill>
                  <a:prstClr val="black"/>
                </a:solidFill>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Décongestionne et renforce les défenses immunitaires.</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12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Le gaz thermal est utilisé pour ce soin</a:t>
            </a:r>
            <a:endPar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a:latin typeface="Calibri" panose="020F0502020204030204" pitchFamily="34" charset="0"/>
                <a:ea typeface="Calibri" panose="020F0502020204030204" pitchFamily="34" charset="0"/>
                <a:cs typeface="Times New Roman" panose="02020603050405020304" pitchFamily="18" charset="0"/>
              </a:rPr>
              <a:t>5</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minutes par narine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623877" y="5903619"/>
            <a:ext cx="2320778" cy="6993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3228198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Gargarisme/Bain nasal</a:t>
            </a:r>
          </a:p>
          <a:p>
            <a:pPr algn="ctr">
              <a:lnSpc>
                <a:spcPct val="107000"/>
              </a:lnSpc>
              <a:spcAft>
                <a:spcPts val="800"/>
              </a:spcAft>
            </a:pPr>
            <a:r>
              <a:rPr lang="fr-FR" sz="2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 </a:t>
            </a: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p>
          <a:p>
            <a:pPr algn="ctr">
              <a:lnSpc>
                <a:spcPct val="107000"/>
              </a:lnSpc>
              <a:spcAft>
                <a:spcPts val="800"/>
              </a:spcAft>
            </a:pPr>
            <a:endPar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a:latin typeface="Calibri" panose="020F0502020204030204" pitchFamily="34" charset="0"/>
                <a:ea typeface="Calibri" panose="020F0502020204030204" pitchFamily="34" charset="0"/>
                <a:cs typeface="Times New Roman" panose="02020603050405020304" pitchFamily="18" charset="0"/>
              </a:rPr>
              <a:t> </a:t>
            </a:r>
            <a:r>
              <a:rPr lang="fr-FR" sz="1400" b="1" dirty="0" smtClean="0">
                <a:latin typeface="Calibri" panose="020F0502020204030204" pitchFamily="34" charset="0"/>
                <a:ea typeface="Calibri" panose="020F0502020204030204" pitchFamily="34" charset="0"/>
                <a:cs typeface="Times New Roman" panose="02020603050405020304" pitchFamily="18" charset="0"/>
              </a:rPr>
              <a:t>gargarisme </a:t>
            </a:r>
            <a:r>
              <a:rPr lang="fr-FR" sz="1400" dirty="0" smtClean="0">
                <a:latin typeface="Calibri" panose="020F0502020204030204" pitchFamily="34" charset="0"/>
                <a:ea typeface="Calibri" panose="020F0502020204030204" pitchFamily="34" charset="0"/>
                <a:cs typeface="Times New Roman" panose="02020603050405020304" pitchFamily="18" charset="0"/>
              </a:rPr>
              <a:t> : L’eau thermale directement au contact de la muqueuse du pharynx, permet l’hydratation de celle-ci et son imprégnation par les principes actifs : oligoéléments, minéraux.</a:t>
            </a:r>
          </a:p>
          <a:p>
            <a:pPr>
              <a:lnSpc>
                <a:spcPct val="107000"/>
              </a:lnSpc>
              <a:spcAft>
                <a:spcPts val="800"/>
              </a:spcAft>
            </a:pPr>
            <a:endParaRPr lang="fr-FR" sz="14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latin typeface="Calibri" panose="020F0502020204030204" pitchFamily="34" charset="0"/>
                <a:ea typeface="Calibri" panose="020F0502020204030204" pitchFamily="34" charset="0"/>
                <a:cs typeface="Times New Roman" panose="02020603050405020304" pitchFamily="18" charset="0"/>
              </a:rPr>
              <a:t>Explication du soin bain nasal </a:t>
            </a:r>
            <a:r>
              <a:rPr lang="fr-FR" sz="1400" dirty="0" smtClean="0">
                <a:latin typeface="Calibri" panose="020F0502020204030204" pitchFamily="34" charset="0"/>
                <a:ea typeface="Calibri" panose="020F0502020204030204" pitchFamily="34" charset="0"/>
                <a:cs typeface="Times New Roman" panose="02020603050405020304" pitchFamily="18" charset="0"/>
              </a:rPr>
              <a:t>: A l’aide d’une pipette, le curiste emplit ses cavités nasales d’eau thermale afin de baigner les muqueuses.</a:t>
            </a:r>
          </a:p>
          <a:p>
            <a:pPr>
              <a:lnSpc>
                <a:spcPct val="107000"/>
              </a:lnSpc>
              <a:spcAft>
                <a:spcPts val="800"/>
              </a:spcAft>
            </a:pPr>
            <a:endParaRPr lang="fr-FR" sz="14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Nettoyage du nez</a:t>
            </a:r>
            <a:r>
              <a:rPr lang="fr-FR" sz="1400" dirty="0" smtClean="0">
                <a:latin typeface="Calibri" panose="020F0502020204030204" pitchFamily="34" charset="0"/>
                <a:ea typeface="Calibri" panose="020F0502020204030204" pitchFamily="34" charset="0"/>
                <a:cs typeface="Times New Roman" panose="02020603050405020304" pitchFamily="18" charset="0"/>
              </a:rPr>
              <a:t>.</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480797" y="6081823"/>
            <a:ext cx="4569668" cy="523220"/>
          </a:xfrm>
          <a:prstGeom prst="rect">
            <a:avLst/>
          </a:prstGeom>
          <a:noFill/>
        </p:spPr>
        <p:txBody>
          <a:bodyPr wrap="square" rtlCol="0">
            <a:spAutoFit/>
          </a:bodyPr>
          <a:lstStyle/>
          <a:p>
            <a:pPr algn="ctr"/>
            <a:r>
              <a:rPr lang="fr-FR" sz="1400" i="1" dirty="0" smtClean="0"/>
              <a:t> Le poste de soins est nettoyé et désinfecté entre chaque curiste selon la procédure en vigueur.</a:t>
            </a:r>
            <a:endParaRPr lang="fr-FR" sz="1400" i="1" dirty="0"/>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557948"/>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276199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55181" y="1573619"/>
            <a:ext cx="5018568" cy="2115879"/>
          </a:xfrm>
          <a:prstGeom prst="roundRect">
            <a:avLst/>
          </a:prstGeom>
          <a:ln w="19050"/>
          <a:effectLst>
            <a:glow rad="228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0"/>
              </a:spcAft>
            </a:pPr>
            <a:r>
              <a:rPr lang="fr-FR" sz="1400" b="1" u="sng" dirty="0">
                <a:solidFill>
                  <a:srgbClr val="2E74B5"/>
                </a:solidFill>
                <a:latin typeface="Calibri" panose="020F0502020204030204" pitchFamily="34" charset="0"/>
                <a:ea typeface="Calibri" panose="020F0502020204030204" pitchFamily="34" charset="0"/>
                <a:cs typeface="Times New Roman" panose="02020603050405020304" pitchFamily="18" charset="0"/>
              </a:rPr>
              <a:t>Les Eaux du Mont-Dore (8 sources + 1 forage)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composantes de l’eau thermale du Mont-Dore </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BICARBONATÉE,  SODIQUE, CARBO-GAZEUSE ET SILICEUSE.</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Température d’émergence de l’eau en fonction des sources </a:t>
            </a:r>
            <a:r>
              <a:rPr lang="fr-FR" sz="1400" b="1" dirty="0">
                <a:solidFill>
                  <a:srgbClr val="2E74B5"/>
                </a:solidFill>
                <a:latin typeface="Calibri" panose="020F0502020204030204" pitchFamily="34" charset="0"/>
                <a:ea typeface="Calibri" panose="020F0502020204030204" pitchFamily="34" charset="0"/>
                <a:cs typeface="Times New Roman" panose="02020603050405020304" pitchFamily="18" charset="0"/>
              </a:rPr>
              <a:t>: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32 à 44 degrés</a:t>
            </a:r>
            <a:r>
              <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fr-FR" sz="1400" dirty="0">
                <a:solidFill>
                  <a:srgbClr val="2E74B5"/>
                </a:solidFill>
                <a:latin typeface="Calibri" panose="020F0502020204030204" pitchFamily="34" charset="0"/>
                <a:ea typeface="Calibri" panose="020F0502020204030204" pitchFamily="34" charset="0"/>
                <a:cs typeface="Times New Roman" panose="02020603050405020304" pitchFamily="18" charset="0"/>
              </a:rPr>
              <a:t>Principales propriétés de l’eau thermale du Mont-Dore : </a:t>
            </a:r>
            <a:r>
              <a:rPr lang="fr-FR" sz="1400" b="1"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Décontractante, antalgique, sédative, anti-inflammatoire, décongestionnante, nettoie et renforce les muqueuses en faisant barrière à la pénétration des allergènes.</a:t>
            </a:r>
            <a:endParaRPr lang="fr-FR" sz="14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à coins arrondis 2"/>
          <p:cNvSpPr/>
          <p:nvPr/>
        </p:nvSpPr>
        <p:spPr>
          <a:xfrm>
            <a:off x="5482857" y="95693"/>
            <a:ext cx="6602818" cy="6655982"/>
          </a:xfrm>
          <a:prstGeom prst="roundRect">
            <a:avLst/>
          </a:prstGeom>
          <a:solidFill>
            <a:srgbClr val="FFFFFF"/>
          </a:solidFill>
          <a:ln w="19050">
            <a:solidFill>
              <a:schemeClr val="accent1"/>
            </a:solidFill>
          </a:ln>
          <a:effectLst>
            <a:glow rad="101600">
              <a:schemeClr val="accent1">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gn="ctr">
              <a:lnSpc>
                <a:spcPct val="107000"/>
              </a:lnSpc>
              <a:spcAft>
                <a:spcPts val="800"/>
              </a:spcAft>
            </a:pPr>
            <a:r>
              <a:rPr lang="fr-FR" sz="40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Times New Roman" panose="02020603050405020304" pitchFamily="18" charset="0"/>
              </a:rPr>
              <a:t>Aérosol collectif </a:t>
            </a:r>
          </a:p>
          <a:p>
            <a:pPr algn="ctr">
              <a:lnSpc>
                <a:spcPct val="107000"/>
              </a:lnSpc>
              <a:spcAft>
                <a:spcPts val="800"/>
              </a:spcAft>
            </a:pPr>
            <a:r>
              <a:rPr lang="fr-FR" sz="2000" dirty="0" smtClean="0">
                <a:solidFill>
                  <a:srgbClr val="2E74B5"/>
                </a:solidFill>
                <a:effectLst/>
                <a:latin typeface="Calibri" panose="020F0502020204030204" pitchFamily="34" charset="0"/>
                <a:ea typeface="Calibri" panose="020F0502020204030204" pitchFamily="34" charset="0"/>
                <a:cs typeface="Times New Roman" panose="02020603050405020304" pitchFamily="18" charset="0"/>
              </a:rPr>
              <a:t>(soin VR)</a:t>
            </a:r>
          </a:p>
          <a:p>
            <a:pPr algn="ctr">
              <a:lnSpc>
                <a:spcPct val="107000"/>
              </a:lnSpc>
              <a:spcAft>
                <a:spcPts val="800"/>
              </a:spcAft>
            </a:pPr>
            <a:endParaRPr lang="fr-FR" sz="2000" dirty="0">
              <a:solidFill>
                <a:srgbClr val="2E74B5"/>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Explication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L’eau inhalée sous forme de très fines particules, traverse les voies respiratoires supérieures et inferieures. On le nomme parfoi</a:t>
            </a:r>
            <a:r>
              <a:rPr lang="fr-FR" sz="1400" dirty="0" smtClean="0">
                <a:latin typeface="Calibri" panose="020F0502020204030204" pitchFamily="34" charset="0"/>
                <a:ea typeface="Calibri" panose="020F0502020204030204" pitchFamily="34" charset="0"/>
                <a:cs typeface="Times New Roman" panose="02020603050405020304" pitchFamily="18" charset="0"/>
              </a:rPr>
              <a:t>s le brouillard sec.</a:t>
            </a:r>
          </a:p>
          <a:p>
            <a:pPr>
              <a:lnSpc>
                <a:spcPct val="107000"/>
              </a:lnSpc>
              <a:spcAft>
                <a:spcPts val="800"/>
              </a:spcAft>
            </a:pPr>
            <a:endParaRPr lang="fr-FR" sz="1400" dirty="0">
              <a:solidFill>
                <a:schemeClr val="accent6"/>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FR" sz="1400" dirty="0" smtClean="0">
              <a:solidFill>
                <a:schemeClr val="accent6"/>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fr-FR" sz="1400" b="1" dirty="0" smtClean="0">
                <a:effectLst/>
                <a:latin typeface="Calibri" panose="020F0502020204030204" pitchFamily="34" charset="0"/>
                <a:ea typeface="Calibri" panose="020F0502020204030204" pitchFamily="34" charset="0"/>
                <a:cs typeface="Times New Roman" panose="02020603050405020304" pitchFamily="18" charset="0"/>
              </a:rPr>
              <a:t>Effets attendus du soin</a:t>
            </a:r>
            <a:r>
              <a:rPr lang="fr-FR" sz="14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400" dirty="0" smtClean="0">
                <a:latin typeface="Calibri" panose="020F0502020204030204" pitchFamily="34" charset="0"/>
                <a:ea typeface="Calibri" panose="020F0502020204030204" pitchFamily="34" charset="0"/>
                <a:cs typeface="Times New Roman" panose="02020603050405020304" pitchFamily="18" charset="0"/>
              </a:rPr>
              <a:t>Décongestion et renforcement des défenses immunitaires.</a:t>
            </a:r>
            <a:endParaRPr lang="fr-FR" sz="105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Ellipse 4"/>
          <p:cNvSpPr/>
          <p:nvPr/>
        </p:nvSpPr>
        <p:spPr>
          <a:xfrm>
            <a:off x="616688" y="4125433"/>
            <a:ext cx="4146698" cy="1499190"/>
          </a:xfrm>
          <a:prstGeom prst="ellipse">
            <a:avLst/>
          </a:prstGeom>
          <a:ln w="19050">
            <a:solidFill>
              <a:schemeClr val="accent2"/>
            </a:solidFill>
          </a:ln>
          <a:effectLst>
            <a:glow rad="228600">
              <a:schemeClr val="accent2">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pP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ebdings" panose="05030102010509060703" pitchFamily="18" charset="2"/>
              </a:rPr>
              <a:t></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Température moyenne de l’eau pendant le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environ 37 degrés</a:t>
            </a:r>
            <a:endParaRPr lang="fr-FR"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sym typeface="Wingdings 2" panose="05020102010507070707" pitchFamily="18" charset="2"/>
              </a:rPr>
              <a:t></a:t>
            </a:r>
            <a:r>
              <a:rPr lang="fr-FR" sz="1200"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fr-FR" sz="1200" u="sng" dirty="0" smtClean="0">
                <a:effectLst/>
                <a:latin typeface="Calibri" panose="020F0502020204030204" pitchFamily="34" charset="0"/>
                <a:ea typeface="Calibri" panose="020F0502020204030204" pitchFamily="34" charset="0"/>
                <a:cs typeface="Times New Roman" panose="02020603050405020304" pitchFamily="18" charset="0"/>
              </a:rPr>
              <a:t>Durée moyenne de du soin</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 </a:t>
            </a:r>
            <a:r>
              <a:rPr lang="fr-FR" sz="1200" dirty="0" smtClean="0">
                <a:latin typeface="Calibri" panose="020F0502020204030204" pitchFamily="34" charset="0"/>
                <a:ea typeface="Calibri" panose="020F0502020204030204" pitchFamily="34" charset="0"/>
                <a:cs typeface="Times New Roman" panose="02020603050405020304" pitchFamily="18" charset="0"/>
              </a:rPr>
              <a:t>entre 5 et 30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minutes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p:cNvSpPr txBox="1"/>
          <p:nvPr/>
        </p:nvSpPr>
        <p:spPr>
          <a:xfrm>
            <a:off x="616687" y="6081823"/>
            <a:ext cx="4433777" cy="523220"/>
          </a:xfrm>
          <a:prstGeom prst="rect">
            <a:avLst/>
          </a:prstGeom>
          <a:noFill/>
        </p:spPr>
        <p:txBody>
          <a:bodyPr wrap="square" rtlCol="0">
            <a:spAutoFit/>
          </a:bodyPr>
          <a:lstStyle/>
          <a:p>
            <a:pPr algn="ctr"/>
            <a:r>
              <a:rPr lang="fr-FR" sz="1400" i="1" dirty="0"/>
              <a:t>La salle de soins est nettoyée et désinfectée en fin de service selon la procédure en vigueur.</a:t>
            </a:r>
          </a:p>
        </p:txBody>
      </p:sp>
      <p:pic>
        <p:nvPicPr>
          <p:cNvPr id="8" name="Image 7" descr="EXAMINE"/>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9806" y="6081823"/>
            <a:ext cx="321310" cy="342900"/>
          </a:xfrm>
          <a:prstGeom prst="rect">
            <a:avLst/>
          </a:prstGeom>
          <a:noFill/>
          <a:ln>
            <a:noFill/>
          </a:ln>
        </p:spPr>
      </p:pic>
      <p:pic>
        <p:nvPicPr>
          <p:cNvPr id="1027" name="Image 1" descr="cid:image005.jpg@01D37810.3E71516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345991" y="5624623"/>
            <a:ext cx="2876550" cy="866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ZoneTexte 8"/>
          <p:cNvSpPr txBox="1"/>
          <p:nvPr/>
        </p:nvSpPr>
        <p:spPr>
          <a:xfrm>
            <a:off x="359735" y="257436"/>
            <a:ext cx="5018568" cy="646331"/>
          </a:xfrm>
          <a:prstGeom prst="rect">
            <a:avLst/>
          </a:prstGeom>
          <a:noFill/>
        </p:spPr>
        <p:txBody>
          <a:bodyPr wrap="square" rtlCol="0">
            <a:spAutoFit/>
          </a:bodyPr>
          <a:lstStyle/>
          <a:p>
            <a:r>
              <a:rPr lang="fr-FR" sz="3600" b="1" dirty="0" smtClean="0">
                <a:solidFill>
                  <a:schemeClr val="bg1">
                    <a:lumMod val="50000"/>
                  </a:schemeClr>
                </a:solidFill>
                <a:latin typeface="Baskerville Old Face" panose="02020602080505020303" pitchFamily="18" charset="0"/>
              </a:rPr>
              <a:t>Thermes du Mont-Dore</a:t>
            </a:r>
            <a:endParaRPr lang="fr-FR" sz="3600" b="1" dirty="0">
              <a:solidFill>
                <a:schemeClr val="bg1">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xmlns="" val="14332603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2045</TotalTime>
  <Words>2760</Words>
  <Application>Microsoft Office PowerPoint</Application>
  <PresentationFormat>Personnalisé</PresentationFormat>
  <Paragraphs>413</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Company>CHAINE THERMALE DU SOLEIL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QUAINON Lea (MTD)</dc:creator>
  <cp:lastModifiedBy>Utilisateur</cp:lastModifiedBy>
  <cp:revision>251</cp:revision>
  <cp:lastPrinted>2019-03-18T17:03:32Z</cp:lastPrinted>
  <dcterms:created xsi:type="dcterms:W3CDTF">2019-03-07T08:01:58Z</dcterms:created>
  <dcterms:modified xsi:type="dcterms:W3CDTF">2019-09-16T11:17:44Z</dcterms:modified>
</cp:coreProperties>
</file>