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7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0" r:id="rId24"/>
    <p:sldId id="281" r:id="rId25"/>
  </p:sldIdLst>
  <p:sldSz cx="12192000" cy="6858000"/>
  <p:notesSz cx="6808788" cy="99409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33CCFF"/>
    <a:srgbClr val="21C0D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015" autoAdjust="0"/>
    <p:restoredTop sz="94660"/>
  </p:normalViewPr>
  <p:slideViewPr>
    <p:cSldViewPr snapToGrid="0">
      <p:cViewPr varScale="1">
        <p:scale>
          <a:sx n="71" d="100"/>
          <a:sy n="71" d="100"/>
        </p:scale>
        <p:origin x="-61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9E5D5E0-ED53-4DF8-9656-C720D700B1DC}" type="datetimeFigureOut">
              <a:rPr lang="fr-FR" smtClean="0"/>
              <a:pPr/>
              <a:t>16/09/2019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25D6A72-EE1E-4A02-B078-932F79EDF57C}" type="slidenum">
              <a:rPr lang="fr-FR" smtClean="0"/>
              <a:pPr/>
              <a:t>‹N°›</a:t>
            </a:fld>
            <a:endParaRPr lang="fr-FR" dirty="0"/>
          </a:p>
        </p:txBody>
      </p:sp>
    </p:spTree>
    <p:extLst>
      <p:ext uri="{BB962C8B-B14F-4D97-AF65-F5344CB8AC3E}">
        <p14:creationId xmlns:p14="http://schemas.microsoft.com/office/powerpoint/2010/main" xmlns="" val="295325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9E5D5E0-ED53-4DF8-9656-C720D700B1DC}" type="datetimeFigureOut">
              <a:rPr lang="fr-FR" smtClean="0"/>
              <a:pPr/>
              <a:t>16/09/2019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25D6A72-EE1E-4A02-B078-932F79EDF57C}" type="slidenum">
              <a:rPr lang="fr-FR" smtClean="0"/>
              <a:pPr/>
              <a:t>‹N°›</a:t>
            </a:fld>
            <a:endParaRPr lang="fr-FR" dirty="0"/>
          </a:p>
        </p:txBody>
      </p:sp>
    </p:spTree>
    <p:extLst>
      <p:ext uri="{BB962C8B-B14F-4D97-AF65-F5344CB8AC3E}">
        <p14:creationId xmlns:p14="http://schemas.microsoft.com/office/powerpoint/2010/main" xmlns="" val="2933145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9E5D5E0-ED53-4DF8-9656-C720D700B1DC}" type="datetimeFigureOut">
              <a:rPr lang="fr-FR" smtClean="0"/>
              <a:pPr/>
              <a:t>16/09/2019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25D6A72-EE1E-4A02-B078-932F79EDF57C}" type="slidenum">
              <a:rPr lang="fr-FR" smtClean="0"/>
              <a:pPr/>
              <a:t>‹N°›</a:t>
            </a:fld>
            <a:endParaRPr lang="fr-FR" dirty="0"/>
          </a:p>
        </p:txBody>
      </p:sp>
    </p:spTree>
    <p:extLst>
      <p:ext uri="{BB962C8B-B14F-4D97-AF65-F5344CB8AC3E}">
        <p14:creationId xmlns:p14="http://schemas.microsoft.com/office/powerpoint/2010/main" xmlns="" val="3709844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9E5D5E0-ED53-4DF8-9656-C720D700B1DC}" type="datetimeFigureOut">
              <a:rPr lang="fr-FR" smtClean="0"/>
              <a:pPr/>
              <a:t>16/09/2019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25D6A72-EE1E-4A02-B078-932F79EDF57C}" type="slidenum">
              <a:rPr lang="fr-FR" smtClean="0"/>
              <a:pPr/>
              <a:t>‹N°›</a:t>
            </a:fld>
            <a:endParaRPr lang="fr-FR" dirty="0"/>
          </a:p>
        </p:txBody>
      </p:sp>
    </p:spTree>
    <p:extLst>
      <p:ext uri="{BB962C8B-B14F-4D97-AF65-F5344CB8AC3E}">
        <p14:creationId xmlns:p14="http://schemas.microsoft.com/office/powerpoint/2010/main" xmlns="" val="3892952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9E5D5E0-ED53-4DF8-9656-C720D700B1DC}" type="datetimeFigureOut">
              <a:rPr lang="fr-FR" smtClean="0"/>
              <a:pPr/>
              <a:t>16/09/2019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25D6A72-EE1E-4A02-B078-932F79EDF57C}" type="slidenum">
              <a:rPr lang="fr-FR" smtClean="0"/>
              <a:pPr/>
              <a:t>‹N°›</a:t>
            </a:fld>
            <a:endParaRPr lang="fr-FR" dirty="0"/>
          </a:p>
        </p:txBody>
      </p:sp>
    </p:spTree>
    <p:extLst>
      <p:ext uri="{BB962C8B-B14F-4D97-AF65-F5344CB8AC3E}">
        <p14:creationId xmlns:p14="http://schemas.microsoft.com/office/powerpoint/2010/main" xmlns="" val="2462138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9E5D5E0-ED53-4DF8-9656-C720D700B1DC}" type="datetimeFigureOut">
              <a:rPr lang="fr-FR" smtClean="0"/>
              <a:pPr/>
              <a:t>16/09/2019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25D6A72-EE1E-4A02-B078-932F79EDF57C}" type="slidenum">
              <a:rPr lang="fr-FR" smtClean="0"/>
              <a:pPr/>
              <a:t>‹N°›</a:t>
            </a:fld>
            <a:endParaRPr lang="fr-FR" dirty="0"/>
          </a:p>
        </p:txBody>
      </p:sp>
    </p:spTree>
    <p:extLst>
      <p:ext uri="{BB962C8B-B14F-4D97-AF65-F5344CB8AC3E}">
        <p14:creationId xmlns:p14="http://schemas.microsoft.com/office/powerpoint/2010/main" xmlns="" val="2457050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9E5D5E0-ED53-4DF8-9656-C720D700B1DC}" type="datetimeFigureOut">
              <a:rPr lang="fr-FR" smtClean="0"/>
              <a:pPr/>
              <a:t>16/09/2019</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725D6A72-EE1E-4A02-B078-932F79EDF57C}" type="slidenum">
              <a:rPr lang="fr-FR" smtClean="0"/>
              <a:pPr/>
              <a:t>‹N°›</a:t>
            </a:fld>
            <a:endParaRPr lang="fr-FR" dirty="0"/>
          </a:p>
        </p:txBody>
      </p:sp>
    </p:spTree>
    <p:extLst>
      <p:ext uri="{BB962C8B-B14F-4D97-AF65-F5344CB8AC3E}">
        <p14:creationId xmlns:p14="http://schemas.microsoft.com/office/powerpoint/2010/main" xmlns="" val="2157269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9E5D5E0-ED53-4DF8-9656-C720D700B1DC}" type="datetimeFigureOut">
              <a:rPr lang="fr-FR" smtClean="0"/>
              <a:pPr/>
              <a:t>16/09/2019</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725D6A72-EE1E-4A02-B078-932F79EDF57C}" type="slidenum">
              <a:rPr lang="fr-FR" smtClean="0"/>
              <a:pPr/>
              <a:t>‹N°›</a:t>
            </a:fld>
            <a:endParaRPr lang="fr-FR" dirty="0"/>
          </a:p>
        </p:txBody>
      </p:sp>
    </p:spTree>
    <p:extLst>
      <p:ext uri="{BB962C8B-B14F-4D97-AF65-F5344CB8AC3E}">
        <p14:creationId xmlns:p14="http://schemas.microsoft.com/office/powerpoint/2010/main" xmlns="" val="1798821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9E5D5E0-ED53-4DF8-9656-C720D700B1DC}" type="datetimeFigureOut">
              <a:rPr lang="fr-FR" smtClean="0"/>
              <a:pPr/>
              <a:t>16/09/2019</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725D6A72-EE1E-4A02-B078-932F79EDF57C}" type="slidenum">
              <a:rPr lang="fr-FR" smtClean="0"/>
              <a:pPr/>
              <a:t>‹N°›</a:t>
            </a:fld>
            <a:endParaRPr lang="fr-FR" dirty="0"/>
          </a:p>
        </p:txBody>
      </p:sp>
    </p:spTree>
    <p:extLst>
      <p:ext uri="{BB962C8B-B14F-4D97-AF65-F5344CB8AC3E}">
        <p14:creationId xmlns:p14="http://schemas.microsoft.com/office/powerpoint/2010/main" xmlns="" val="963783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9E5D5E0-ED53-4DF8-9656-C720D700B1DC}" type="datetimeFigureOut">
              <a:rPr lang="fr-FR" smtClean="0"/>
              <a:pPr/>
              <a:t>16/09/2019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25D6A72-EE1E-4A02-B078-932F79EDF57C}" type="slidenum">
              <a:rPr lang="fr-FR" smtClean="0"/>
              <a:pPr/>
              <a:t>‹N°›</a:t>
            </a:fld>
            <a:endParaRPr lang="fr-FR" dirty="0"/>
          </a:p>
        </p:txBody>
      </p:sp>
    </p:spTree>
    <p:extLst>
      <p:ext uri="{BB962C8B-B14F-4D97-AF65-F5344CB8AC3E}">
        <p14:creationId xmlns:p14="http://schemas.microsoft.com/office/powerpoint/2010/main" xmlns="" val="3779439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9E5D5E0-ED53-4DF8-9656-C720D700B1DC}" type="datetimeFigureOut">
              <a:rPr lang="fr-FR" smtClean="0"/>
              <a:pPr/>
              <a:t>16/09/2019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25D6A72-EE1E-4A02-B078-932F79EDF57C}" type="slidenum">
              <a:rPr lang="fr-FR" smtClean="0"/>
              <a:pPr/>
              <a:t>‹N°›</a:t>
            </a:fld>
            <a:endParaRPr lang="fr-FR" dirty="0"/>
          </a:p>
        </p:txBody>
      </p:sp>
    </p:spTree>
    <p:extLst>
      <p:ext uri="{BB962C8B-B14F-4D97-AF65-F5344CB8AC3E}">
        <p14:creationId xmlns:p14="http://schemas.microsoft.com/office/powerpoint/2010/main" xmlns="" val="345256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5D5E0-ED53-4DF8-9656-C720D700B1DC}" type="datetimeFigureOut">
              <a:rPr lang="fr-FR" smtClean="0"/>
              <a:pPr/>
              <a:t>16/09/2019</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D6A72-EE1E-4A02-B078-932F79EDF57C}" type="slidenum">
              <a:rPr lang="fr-FR" smtClean="0"/>
              <a:pPr/>
              <a:t>‹N°›</a:t>
            </a:fld>
            <a:endParaRPr lang="fr-FR" dirty="0"/>
          </a:p>
        </p:txBody>
      </p:sp>
    </p:spTree>
    <p:extLst>
      <p:ext uri="{BB962C8B-B14F-4D97-AF65-F5344CB8AC3E}">
        <p14:creationId xmlns:p14="http://schemas.microsoft.com/office/powerpoint/2010/main" xmlns="" val="1887691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ln w="19050"/>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Pulvérisation</a:t>
            </a:r>
            <a:r>
              <a:rPr lang="fr-FR" sz="2800" dirty="0" smtClean="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 </a:t>
            </a:r>
            <a:r>
              <a:rPr lang="fr-FR" sz="2400" dirty="0" smtClean="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(soin VR)</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Un jet filiforme d’eau thermale est brisé par un tamis et est absorbé par le malade la bouche ouverte. Les gouttelettes d’eau thermale se déposent et baignent la gorge, les amygdales et le pharynx.</a:t>
            </a:r>
          </a:p>
          <a:p>
            <a:pPr algn="ctr">
              <a:lnSpc>
                <a:spcPct val="107000"/>
              </a:lnSpc>
              <a:spcAft>
                <a:spcPts val="800"/>
              </a:spcAft>
            </a:pPr>
            <a:r>
              <a:rPr lang="fr-FR" sz="14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Attention ! L’eau thermale ne doit pas être avalée.</a:t>
            </a: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Consignes pour effectuer le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p>
          <a:p>
            <a:pPr marL="342900" lvl="0" indent="-342900">
              <a:lnSpc>
                <a:spcPct val="107000"/>
              </a:lnSpc>
              <a:spcAft>
                <a:spcPts val="0"/>
              </a:spcAft>
              <a:buFont typeface="Symbol" panose="05050102010706020507" pitchFamily="18" charset="2"/>
              <a:buChar char=""/>
            </a:pP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Munissez-vous de votre embout plastique bleu (un pour le nez + un pour la bouche).</a:t>
            </a:r>
          </a:p>
          <a:p>
            <a:pPr marL="342900" lvl="0" indent="-342900">
              <a:lnSpc>
                <a:spcPct val="107000"/>
              </a:lnSpc>
              <a:spcAft>
                <a:spcPts val="0"/>
              </a:spcAft>
              <a:buFont typeface="Symbol" panose="05050102010706020507" pitchFamily="18" charset="2"/>
              <a:buChar char=""/>
            </a:pP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Baissez le bras métallique et placez votre embout sur la languette prévue à cet effet.</a:t>
            </a:r>
          </a:p>
          <a:p>
            <a:pPr marL="342900" lvl="0" indent="-342900">
              <a:lnSpc>
                <a:spcPct val="107000"/>
              </a:lnSpc>
              <a:spcAft>
                <a:spcPts val="0"/>
              </a:spcAft>
              <a:buFont typeface="Symbol" panose="05050102010706020507" pitchFamily="18" charset="2"/>
              <a:buChar char=""/>
            </a:pPr>
            <a:r>
              <a:rPr lang="fr-FR" sz="1400" u="sng" dirty="0" smtClean="0">
                <a:effectLst/>
                <a:latin typeface="Calibri" panose="020F0502020204030204" pitchFamily="34" charset="0"/>
                <a:ea typeface="Calibri" panose="020F0502020204030204" pitchFamily="34" charset="0"/>
                <a:cs typeface="Times New Roman" panose="02020603050405020304" pitchFamily="18" charset="0"/>
              </a:rPr>
              <a:t>Nez</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positionnez votre nez au niveau de l’encoche.</a:t>
            </a:r>
          </a:p>
          <a:p>
            <a:pPr marL="342900" lvl="0" indent="-342900">
              <a:lnSpc>
                <a:spcPct val="107000"/>
              </a:lnSpc>
              <a:spcAft>
                <a:spcPts val="0"/>
              </a:spcAft>
              <a:buFont typeface="Symbol" panose="05050102010706020507" pitchFamily="18" charset="2"/>
              <a:buChar char=""/>
            </a:pPr>
            <a:r>
              <a:rPr lang="fr-FR" sz="1400" u="sng" dirty="0" smtClean="0">
                <a:effectLst/>
                <a:latin typeface="Calibri" panose="020F0502020204030204" pitchFamily="34" charset="0"/>
                <a:ea typeface="Calibri" panose="020F0502020204030204" pitchFamily="34" charset="0"/>
                <a:cs typeface="Times New Roman" panose="02020603050405020304" pitchFamily="18" charset="0"/>
              </a:rPr>
              <a:t>Bouche</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positionnez votre langue sous la languette bleue et enfoncez votre bouche jusqu’au bout de l’embout bleu.</a:t>
            </a:r>
          </a:p>
          <a:p>
            <a:pPr marL="342900" lvl="0" indent="-342900">
              <a:lnSpc>
                <a:spcPct val="107000"/>
              </a:lnSpc>
              <a:spcAft>
                <a:spcPts val="0"/>
              </a:spcAft>
              <a:buFont typeface="Symbol" panose="05050102010706020507" pitchFamily="18" charset="2"/>
              <a:buChar char=""/>
            </a:pP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Pour démarrer ou stopper votre soin appuyez sur le bouton.</a:t>
            </a:r>
          </a:p>
          <a:p>
            <a:pPr marL="342900" lvl="0" indent="-342900">
              <a:lnSpc>
                <a:spcPct val="107000"/>
              </a:lnSpc>
              <a:spcAft>
                <a:spcPts val="0"/>
              </a:spcAft>
              <a:buFont typeface="Symbol" panose="05050102010706020507" pitchFamily="18" charset="2"/>
              <a:buChar char=""/>
            </a:pP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Pendant votre soin respirez normalement soir par le nez soit par la bouche.</a:t>
            </a:r>
          </a:p>
          <a:p>
            <a:pPr marL="342900" lvl="0" indent="-342900">
              <a:lnSpc>
                <a:spcPct val="107000"/>
              </a:lnSpc>
              <a:spcAft>
                <a:spcPts val="800"/>
              </a:spcAft>
              <a:buFont typeface="Symbol" panose="05050102010706020507" pitchFamily="18" charset="2"/>
              <a:buChar char=""/>
            </a:pP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Contrôlez régulièrement le temps de votre soin (prescription thermale).</a:t>
            </a:r>
          </a:p>
          <a:p>
            <a:pPr algn="just">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Les fines particules d’eau thermale qui se déposent sur la muqueuse des fosses nasales et de la gorge, permettent la décongestion du système ORL ainsi que le renforcement du système immunitaire.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91116" y="4072271"/>
            <a:ext cx="4146698" cy="1329068"/>
          </a:xfrm>
          <a:prstGeom prst="ellipse">
            <a:avLst/>
          </a:prstGeom>
          <a:ln w="19050">
            <a:solidFill>
              <a:schemeClr val="accent2"/>
            </a:solidFill>
          </a:ln>
          <a:effectLst>
            <a:glow rad="1397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nSpc>
                <a:spcPct val="107000"/>
              </a:lnSpc>
              <a:spcAft>
                <a:spcPts val="800"/>
              </a:spcAft>
            </a:pPr>
            <a:r>
              <a:rPr lang="fr-FR" sz="1200" dirty="0" smtClean="0">
                <a:solidFill>
                  <a:schemeClr val="accent2"/>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Température moyenne de l’eau pendant le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200" dirty="0" smtClean="0">
                <a:latin typeface="Calibri" panose="020F0502020204030204" pitchFamily="34" charset="0"/>
                <a:ea typeface="Calibri" panose="020F0502020204030204" pitchFamily="34" charset="0"/>
                <a:cs typeface="Times New Roman" panose="02020603050405020304" pitchFamily="18" charset="0"/>
              </a:rPr>
              <a:t>37 </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degrés</a:t>
            </a:r>
          </a:p>
          <a:p>
            <a:pPr>
              <a:lnSpc>
                <a:spcPct val="107000"/>
              </a:lnSpc>
              <a:spcAft>
                <a:spcPts val="800"/>
              </a:spcAft>
            </a:pPr>
            <a:r>
              <a:rPr lang="fr-FR" sz="1200" dirty="0" smtClean="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dirty="0" smtClean="0">
                <a:solidFill>
                  <a:schemeClr val="accent2"/>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fr-FR" sz="1200" dirty="0" smtClean="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Durée moyenne de du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6 minutes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Le poste de soins est nettoyé et désinfecté entre chaque curiste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sp>
        <p:nvSpPr>
          <p:cNvPr id="4" name="Rectangle 3"/>
          <p:cNvSpPr/>
          <p:nvPr/>
        </p:nvSpPr>
        <p:spPr>
          <a:xfrm flipV="1">
            <a:off x="-2806995" y="-1998920"/>
            <a:ext cx="2052083" cy="10207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026"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696810" y="6081823"/>
            <a:ext cx="2174911" cy="6553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ZoneTexte 8"/>
          <p:cNvSpPr txBox="1"/>
          <p:nvPr/>
        </p:nvSpPr>
        <p:spPr>
          <a:xfrm>
            <a:off x="359735" y="257436"/>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1712486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Rééducation respiratoire</a:t>
            </a:r>
          </a:p>
          <a:p>
            <a:pPr lvl="0" algn="ctr">
              <a:lnSpc>
                <a:spcPct val="107000"/>
              </a:lnSpc>
              <a:spcAft>
                <a:spcPts val="800"/>
              </a:spcAft>
            </a:pPr>
            <a:r>
              <a:rPr lang="fr-FR" sz="2000" dirty="0">
                <a:solidFill>
                  <a:srgbClr val="2E74B5"/>
                </a:solidFill>
                <a:latin typeface="Calibri" panose="020F0502020204030204" pitchFamily="34" charset="0"/>
                <a:ea typeface="Calibri" panose="020F0502020204030204" pitchFamily="34" charset="0"/>
                <a:cs typeface="Times New Roman" panose="02020603050405020304" pitchFamily="18" charset="0"/>
              </a:rPr>
              <a:t>(soin VR</a:t>
            </a:r>
            <a:r>
              <a:rPr lang="fr-FR" sz="2000" dirty="0" smtClean="0">
                <a:solidFill>
                  <a:srgbClr val="2E74B5"/>
                </a:solidFill>
                <a:latin typeface="Calibri" panose="020F0502020204030204" pitchFamily="34" charset="0"/>
                <a:ea typeface="Calibri" panose="020F0502020204030204" pitchFamily="34" charset="0"/>
                <a:cs typeface="Times New Roman" panose="02020603050405020304" pitchFamily="18" charset="0"/>
              </a:rPr>
              <a:t>)</a:t>
            </a:r>
            <a:endPar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smtClean="0">
                <a:latin typeface="Calibri" panose="020F0502020204030204" pitchFamily="34" charset="0"/>
                <a:ea typeface="Calibri" panose="020F0502020204030204" pitchFamily="34" charset="0"/>
                <a:cs typeface="Times New Roman" panose="02020603050405020304" pitchFamily="18" charset="0"/>
              </a:rPr>
              <a:t>Gymnastique respiratoire visant à rechercher chez le patient asthmatique et bronchito-chronique, un cycle respiratoire normal à  partir d’une ventilation dirigée en insistant sur le travail abdominal et diaphragmatique.</a:t>
            </a:r>
          </a:p>
          <a:p>
            <a:pPr>
              <a:lnSpc>
                <a:spcPct val="107000"/>
              </a:lnSpc>
              <a:spcAft>
                <a:spcPts val="800"/>
              </a:spcAft>
            </a:pP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Chez les asthmatiques : éducation respiratoire des positions et gestes à effectuer en cas de crise.</a:t>
            </a:r>
          </a:p>
          <a:p>
            <a:pPr>
              <a:lnSpc>
                <a:spcPct val="107000"/>
              </a:lnSpc>
              <a:spcAft>
                <a:spcPts val="800"/>
              </a:spcAft>
            </a:pPr>
            <a:r>
              <a:rPr lang="fr-FR" sz="1400" dirty="0" smtClean="0">
                <a:latin typeface="Calibri" panose="020F0502020204030204" pitchFamily="34" charset="0"/>
                <a:ea typeface="Calibri" panose="020F0502020204030204" pitchFamily="34" charset="0"/>
                <a:cs typeface="Times New Roman" panose="02020603050405020304" pitchFamily="18" charset="0"/>
              </a:rPr>
              <a:t>Chez les autres curistes : apprentissage du contrôle de la ventilation afin d’effectuer par eux même « une toilette bronchique » efficace.</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Consignes pour effectuer le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p>
          <a:p>
            <a:pPr>
              <a:lnSpc>
                <a:spcPct val="107000"/>
              </a:lnSpc>
              <a:spcAft>
                <a:spcPts val="800"/>
              </a:spcAft>
            </a:pP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Soin réalisé avec un kinésithérapeute.</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smtClean="0">
                <a:latin typeface="Calibri" panose="020F0502020204030204" pitchFamily="34" charset="0"/>
                <a:ea typeface="Calibri" panose="020F0502020204030204" pitchFamily="34" charset="0"/>
                <a:cs typeface="Times New Roman" panose="02020603050405020304" pitchFamily="18" charset="0"/>
              </a:rPr>
              <a:t>Education respiratoire des gestes et positions à effectuer en cas de crise, et apprentissage du contrôle de la ventilation. Effets au niveau du volume pulmonaire et du désencombrement bronchique</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16688" y="4125433"/>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Durée moyenne de du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1</a:t>
            </a:r>
            <a:r>
              <a:rPr lang="fr-FR" sz="1200" dirty="0" smtClean="0">
                <a:latin typeface="Calibri" panose="020F0502020204030204" pitchFamily="34" charset="0"/>
                <a:ea typeface="Calibri" panose="020F0502020204030204" pitchFamily="34" charset="0"/>
                <a:cs typeface="Times New Roman" panose="02020603050405020304" pitchFamily="18" charset="0"/>
              </a:rPr>
              <a:t>5</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minutes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Le poste de soins est nettoyé et désinfecté entre chaque curiste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1027"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452870" y="5906781"/>
            <a:ext cx="2662792" cy="8023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ZoneTexte 8"/>
          <p:cNvSpPr txBox="1"/>
          <p:nvPr/>
        </p:nvSpPr>
        <p:spPr>
          <a:xfrm>
            <a:off x="359735" y="257436"/>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2255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Méthode de </a:t>
            </a:r>
            <a:r>
              <a:rPr lang="fr-FR" sz="4000" b="1"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Proëtz</a:t>
            </a: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fr-FR" sz="2000" dirty="0" smtClean="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(soin VR)</a:t>
            </a:r>
          </a:p>
          <a:p>
            <a:pPr algn="ctr">
              <a:lnSpc>
                <a:spcPct val="107000"/>
              </a:lnSpc>
              <a:spcAft>
                <a:spcPts val="800"/>
              </a:spcAft>
            </a:pPr>
            <a:endParaRPr lang="fr-FR" sz="1500" dirty="0">
              <a:solidFill>
                <a:srgbClr val="2E74B5"/>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Cette méthode assure la pénétration de l’eau thermale à l’intérieur des cavités sinusiennes à l’aide d’un système de pompe.</a:t>
            </a:r>
          </a:p>
          <a:p>
            <a:pPr>
              <a:lnSpc>
                <a:spcPct val="107000"/>
              </a:lnSpc>
              <a:spcAft>
                <a:spcPts val="800"/>
              </a:spcAft>
            </a:pPr>
            <a:r>
              <a:rPr lang="fr-FR" sz="1400" dirty="0" smtClean="0">
                <a:latin typeface="Calibri" panose="020F0502020204030204" pitchFamily="34" charset="0"/>
                <a:ea typeface="Calibri" panose="020F0502020204030204" pitchFamily="34" charset="0"/>
                <a:cs typeface="Times New Roman" panose="02020603050405020304" pitchFamily="18" charset="0"/>
              </a:rPr>
              <a:t>Elle est particulièrement indiquée dans les traitements de sinusites car elle permet un lavage complet des cavités et une action locale trophique sur la muqueuse.</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Consignes pour effectuer le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p>
          <a:p>
            <a:pPr lvl="0">
              <a:lnSpc>
                <a:spcPct val="107000"/>
              </a:lnSpc>
              <a:spcAft>
                <a:spcPts val="800"/>
              </a:spcAft>
            </a:pP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Soin effectué par le Médecin </a:t>
            </a:r>
            <a:r>
              <a:rPr lang="fr-FR"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T</a:t>
            </a: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hermal</a:t>
            </a:r>
            <a:endPar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Nettoyage</a:t>
            </a:r>
            <a:r>
              <a:rPr lang="fr-FR" sz="1400" dirty="0" smtClean="0">
                <a:latin typeface="Calibri" panose="020F0502020204030204" pitchFamily="34" charset="0"/>
                <a:ea typeface="Calibri" panose="020F0502020204030204" pitchFamily="34" charset="0"/>
                <a:cs typeface="Times New Roman" panose="02020603050405020304" pitchFamily="18" charset="0"/>
              </a:rPr>
              <a:t>, lavage complet des sinus.</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16688" y="4125433"/>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fr-FR" sz="1200" u="sng"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Température moyenne de l’eau pendant le soin</a:t>
            </a:r>
            <a:r>
              <a:rPr lang="fr-FR"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fr-FR" sz="12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environ 37 degrés</a:t>
            </a:r>
            <a:endParaRPr lang="fr-FR"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smtClean="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Le poste de soins est nettoyé et désinfecté entre chaque curiste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1027"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45991" y="5648435"/>
            <a:ext cx="2876550" cy="866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ZoneTexte 8"/>
          <p:cNvSpPr txBox="1"/>
          <p:nvPr/>
        </p:nvSpPr>
        <p:spPr>
          <a:xfrm>
            <a:off x="359735" y="257436"/>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3222234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Inhalation collective</a:t>
            </a:r>
          </a:p>
          <a:p>
            <a:pPr lvl="0" algn="ctr">
              <a:lnSpc>
                <a:spcPct val="107000"/>
              </a:lnSpc>
              <a:spcAft>
                <a:spcPts val="800"/>
              </a:spcAft>
            </a:pPr>
            <a:r>
              <a:rPr lang="fr-FR" sz="2000" dirty="0">
                <a:solidFill>
                  <a:srgbClr val="2E74B5"/>
                </a:solidFill>
                <a:latin typeface="Calibri" panose="020F0502020204030204" pitchFamily="34" charset="0"/>
                <a:ea typeface="Calibri" panose="020F0502020204030204" pitchFamily="34" charset="0"/>
                <a:cs typeface="Times New Roman" panose="02020603050405020304" pitchFamily="18" charset="0"/>
              </a:rPr>
              <a:t>(soin VR</a:t>
            </a:r>
            <a:r>
              <a:rPr lang="fr-FR" sz="2000" dirty="0" smtClean="0">
                <a:solidFill>
                  <a:srgbClr val="2E74B5"/>
                </a:solidFill>
                <a:latin typeface="Calibri" panose="020F0502020204030204" pitchFamily="34" charset="0"/>
                <a:ea typeface="Calibri" panose="020F0502020204030204" pitchFamily="34" charset="0"/>
                <a:cs typeface="Times New Roman" panose="02020603050405020304" pitchFamily="18" charset="0"/>
              </a:rPr>
              <a:t>)</a:t>
            </a:r>
            <a:endPar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Dans une salle dédiée, des aérosols particulièrement fins et abondants sont émis à l’aide d’ultrasons qui permettent à l’eau thermale d’être diffusée en profondeur dans les voies respiratoires lors de leur inhalation. Ce brouillard mouillant est constituer de gouttelettes d’eau thermale. </a:t>
            </a:r>
          </a:p>
          <a:p>
            <a:pPr>
              <a:lnSpc>
                <a:spcPct val="107000"/>
              </a:lnSpc>
              <a:spcAft>
                <a:spcPts val="800"/>
              </a:spcAft>
            </a:pPr>
            <a:r>
              <a:rPr lang="fr-FR" sz="1400" dirty="0" smtClean="0">
                <a:latin typeface="Calibri" panose="020F0502020204030204" pitchFamily="34" charset="0"/>
                <a:ea typeface="Calibri" panose="020F0502020204030204" pitchFamily="34" charset="0"/>
                <a:cs typeface="Times New Roman" panose="02020603050405020304" pitchFamily="18" charset="0"/>
              </a:rPr>
              <a:t>Le brouillard chaud et humide d’eau thermale exerce un effet drainant au niveau des voies respiratoires.</a:t>
            </a:r>
          </a:p>
          <a:p>
            <a:pPr>
              <a:lnSpc>
                <a:spcPct val="107000"/>
              </a:lnSpc>
              <a:spcAft>
                <a:spcPts val="800"/>
              </a:spcAft>
            </a:pPr>
            <a:endParaRPr lang="fr-FR" sz="500" dirty="0" smtClean="0">
              <a:latin typeface="Calibri" panose="020F0502020204030204" pitchFamily="34" charset="0"/>
              <a:ea typeface="Calibri" panose="020F0502020204030204" pitchFamily="34" charset="0"/>
              <a:cs typeface="Times New Roman" panose="02020603050405020304" pitchFamily="18" charset="0"/>
            </a:endParaRPr>
          </a:p>
          <a:p>
            <a:pPr lvl="0" algn="ctr">
              <a:lnSpc>
                <a:spcPct val="107000"/>
              </a:lnSpc>
              <a:spcAft>
                <a:spcPts val="800"/>
              </a:spcAft>
            </a:pPr>
            <a:r>
              <a:rPr lang="fr-FR"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Pensez à mettre en évidence votre carte de cure pour faciliter le travail de l’agent thermal</a:t>
            </a: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p>
          <a:p>
            <a:pPr lvl="0" algn="ctr">
              <a:lnSpc>
                <a:spcPct val="107000"/>
              </a:lnSpc>
              <a:spcAft>
                <a:spcPts val="800"/>
              </a:spcAft>
            </a:pPr>
            <a:endParaRPr lang="fr-FR" sz="14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endParaRPr lang="fr-FR" sz="5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smtClean="0">
                <a:latin typeface="Calibri" panose="020F0502020204030204" pitchFamily="34" charset="0"/>
                <a:ea typeface="Calibri" panose="020F0502020204030204" pitchFamily="34" charset="0"/>
                <a:cs typeface="Times New Roman" panose="02020603050405020304" pitchFamily="18" charset="0"/>
              </a:rPr>
              <a:t>Drainage, décongestion et renforcement des défenses immunitaires.</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91116" y="4136065"/>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lvl="0">
              <a:lnSpc>
                <a:spcPct val="107000"/>
              </a:lnSpc>
              <a:spcAft>
                <a:spcPts val="800"/>
              </a:spcAft>
            </a:pPr>
            <a:r>
              <a:rPr lang="fr-FR" sz="1200" dirty="0">
                <a:solidFill>
                  <a:srgbClr val="ED7D31">
                    <a:lumMod val="75000"/>
                  </a:srgbClr>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fr-FR" sz="1200"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Température moyenne de l’eau pendant le soin</a:t>
            </a:r>
            <a:r>
              <a:rPr lang="fr-FR"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 environ </a:t>
            </a:r>
            <a:r>
              <a:rPr lang="fr-FR" sz="12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37 </a:t>
            </a:r>
            <a:r>
              <a:rPr lang="fr-FR" sz="12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degrés</a:t>
            </a:r>
            <a:endParaRPr lang="fr-FR" sz="1200" b="1"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endParaRPr>
          </a:p>
          <a:p>
            <a:pPr algn="ct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Durée moyenne de du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200" dirty="0" smtClean="0">
                <a:latin typeface="Calibri" panose="020F0502020204030204" pitchFamily="34" charset="0"/>
                <a:ea typeface="Calibri" panose="020F0502020204030204" pitchFamily="34" charset="0"/>
                <a:cs typeface="Times New Roman" panose="02020603050405020304" pitchFamily="18" charset="0"/>
              </a:rPr>
              <a:t>entre 5 et 30 minutes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Le salle de soins est nettoyée et désinfectée à la fin du service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1027"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45991" y="5648435"/>
            <a:ext cx="2876550" cy="866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ZoneTexte 8"/>
          <p:cNvSpPr txBox="1"/>
          <p:nvPr/>
        </p:nvSpPr>
        <p:spPr>
          <a:xfrm>
            <a:off x="359735" y="257436"/>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3237983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Douche générale au jet</a:t>
            </a:r>
          </a:p>
          <a:p>
            <a:pPr lvl="0" algn="ctr">
              <a:lnSpc>
                <a:spcPct val="107000"/>
              </a:lnSpc>
              <a:spcAft>
                <a:spcPts val="800"/>
              </a:spcAft>
            </a:pPr>
            <a:r>
              <a:rPr lang="fr-FR" sz="2000" dirty="0">
                <a:solidFill>
                  <a:srgbClr val="2E74B5"/>
                </a:solidFill>
                <a:latin typeface="Calibri" panose="020F0502020204030204" pitchFamily="34" charset="0"/>
                <a:ea typeface="Calibri" panose="020F0502020204030204" pitchFamily="34" charset="0"/>
                <a:cs typeface="Times New Roman" panose="02020603050405020304" pitchFamily="18" charset="0"/>
              </a:rPr>
              <a:t>(soin </a:t>
            </a:r>
            <a:r>
              <a:rPr lang="fr-FR" sz="2000" dirty="0" smtClean="0">
                <a:solidFill>
                  <a:srgbClr val="2E74B5"/>
                </a:solidFill>
                <a:latin typeface="Calibri" panose="020F0502020204030204" pitchFamily="34" charset="0"/>
                <a:ea typeface="Calibri" panose="020F0502020204030204" pitchFamily="34" charset="0"/>
                <a:cs typeface="Times New Roman" panose="02020603050405020304" pitchFamily="18" charset="0"/>
              </a:rPr>
              <a:t>VR ou RH)</a:t>
            </a:r>
          </a:p>
          <a:p>
            <a:pPr lvl="0" algn="ctr">
              <a:lnSpc>
                <a:spcPct val="107000"/>
              </a:lnSpc>
              <a:spcAft>
                <a:spcPts val="800"/>
              </a:spcAft>
            </a:pPr>
            <a:endParaRPr lang="fr-FR" sz="15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La douche est administrée à une distance variable au moyen d’une lance propulsant un jet d’eau thermale sous pression situé entre 1,5 et 2 bars, modulé et dirigé sur les parties du corps indiquées par le médecin. Elle produit un effet de percussions et de vibrations des masses musculaires, la force d’application est précisée selon les cas (embout plat ou rond).</a:t>
            </a:r>
          </a:p>
          <a:p>
            <a:pPr>
              <a:lnSpc>
                <a:spcPct val="107000"/>
              </a:lnSpc>
              <a:spcAft>
                <a:spcPts val="800"/>
              </a:spcAft>
            </a:pPr>
            <a:r>
              <a:rPr lang="fr-FR" sz="1400" dirty="0" smtClean="0">
                <a:latin typeface="Calibri" panose="020F0502020204030204" pitchFamily="34" charset="0"/>
                <a:ea typeface="Calibri" panose="020F0502020204030204" pitchFamily="34" charset="0"/>
                <a:cs typeface="Times New Roman" panose="02020603050405020304" pitchFamily="18" charset="0"/>
              </a:rPr>
              <a:t>Elle constitue un puissant stimulant en médecine thermale, accompagnée d’un effet tonique circulatoire ainsi que d’un phénomène de détente nerveuse.</a:t>
            </a:r>
          </a:p>
          <a:p>
            <a:pPr>
              <a:lnSpc>
                <a:spcPct val="107000"/>
              </a:lnSpc>
              <a:spcAft>
                <a:spcPts val="800"/>
              </a:spcAft>
            </a:pPr>
            <a:endParaRPr lang="fr-FR" sz="500" dirty="0" smtClean="0">
              <a:latin typeface="Calibri" panose="020F0502020204030204" pitchFamily="34" charset="0"/>
              <a:ea typeface="Calibri" panose="020F0502020204030204" pitchFamily="34" charset="0"/>
              <a:cs typeface="Times New Roman" panose="02020603050405020304" pitchFamily="18" charset="0"/>
            </a:endParaRPr>
          </a:p>
          <a:p>
            <a:pPr lvl="0" algn="ctr">
              <a:lnSpc>
                <a:spcPct val="107000"/>
              </a:lnSpc>
              <a:spcAft>
                <a:spcPts val="800"/>
              </a:spcAft>
            </a:pPr>
            <a:r>
              <a:rPr lang="fr-FR"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Pensez à mettre en évidence votre carte de cure pour faciliter le travail de l’agent thermal</a:t>
            </a: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fr-FR" sz="14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endParaRPr lang="fr-FR" sz="5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smtClean="0">
                <a:latin typeface="Calibri" panose="020F0502020204030204" pitchFamily="34" charset="0"/>
                <a:ea typeface="Calibri" panose="020F0502020204030204" pitchFamily="34" charset="0"/>
                <a:cs typeface="Times New Roman" panose="02020603050405020304" pitchFamily="18" charset="0"/>
              </a:rPr>
              <a:t>Puissant stimulant tonique, détente nerveuse et effet de percussion et vibration sur les masses musculaires.</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91116" y="4136065"/>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lvl="0">
              <a:lnSpc>
                <a:spcPct val="107000"/>
              </a:lnSpc>
              <a:spcAft>
                <a:spcPts val="800"/>
              </a:spcAft>
            </a:pPr>
            <a:r>
              <a:rPr lang="fr-FR" sz="1200" dirty="0">
                <a:solidFill>
                  <a:srgbClr val="ED7D31">
                    <a:lumMod val="75000"/>
                  </a:srgbClr>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fr-FR" sz="1200"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Température moyenne de l’eau pendant le soin</a:t>
            </a:r>
            <a:r>
              <a:rPr lang="fr-FR"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 environ </a:t>
            </a:r>
            <a:r>
              <a:rPr lang="fr-FR" sz="12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38 degrés</a:t>
            </a:r>
            <a:endParaRPr lang="fr-FR" sz="1200" b="1"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endParaRPr>
          </a:p>
          <a:p>
            <a:pPr algn="ct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Durée moyenne de du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200" dirty="0" smtClean="0">
                <a:latin typeface="Calibri" panose="020F0502020204030204" pitchFamily="34" charset="0"/>
                <a:ea typeface="Calibri" panose="020F0502020204030204" pitchFamily="34" charset="0"/>
                <a:cs typeface="Times New Roman" panose="02020603050405020304" pitchFamily="18" charset="0"/>
              </a:rPr>
              <a:t>3 minutes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La cabine de soins est nettoyée et désinfectée entre chaque curiste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1027"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45991" y="5738268"/>
            <a:ext cx="2876550" cy="866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ZoneTexte 8"/>
          <p:cNvSpPr txBox="1"/>
          <p:nvPr/>
        </p:nvSpPr>
        <p:spPr>
          <a:xfrm>
            <a:off x="359735" y="257436"/>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2927722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Douche pharyngienne</a:t>
            </a:r>
          </a:p>
          <a:p>
            <a:pPr lvl="0" algn="ctr">
              <a:lnSpc>
                <a:spcPct val="107000"/>
              </a:lnSpc>
              <a:spcAft>
                <a:spcPts val="800"/>
              </a:spcAft>
            </a:pPr>
            <a:r>
              <a:rPr lang="fr-FR" sz="2000" dirty="0">
                <a:solidFill>
                  <a:srgbClr val="2E74B5"/>
                </a:solidFill>
                <a:latin typeface="Calibri" panose="020F0502020204030204" pitchFamily="34" charset="0"/>
                <a:ea typeface="Calibri" panose="020F0502020204030204" pitchFamily="34" charset="0"/>
                <a:cs typeface="Times New Roman" panose="02020603050405020304" pitchFamily="18" charset="0"/>
              </a:rPr>
              <a:t>(soin </a:t>
            </a:r>
            <a:r>
              <a:rPr lang="fr-FR" sz="2000" dirty="0" smtClean="0">
                <a:solidFill>
                  <a:srgbClr val="2E74B5"/>
                </a:solidFill>
                <a:latin typeface="Calibri" panose="020F0502020204030204" pitchFamily="34" charset="0"/>
                <a:ea typeface="Calibri" panose="020F0502020204030204" pitchFamily="34" charset="0"/>
                <a:cs typeface="Times New Roman" panose="02020603050405020304" pitchFamily="18" charset="0"/>
              </a:rPr>
              <a:t>VR)</a:t>
            </a:r>
          </a:p>
          <a:p>
            <a:pPr lvl="0" algn="ctr">
              <a:lnSpc>
                <a:spcPct val="107000"/>
              </a:lnSpc>
              <a:spcAft>
                <a:spcPts val="800"/>
              </a:spcAft>
            </a:pPr>
            <a:endParaRPr lang="fr-FR" sz="15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Cette douche est distribuée par le médecin grâce à un « pistolet ». Elle présente une méthode de choix en raison d’un jet filiforme sous pression qui exerce une action décapante au niveau des cryptes amygdaliennes et de la paroi du pharynx ainsi qu’une action trophique tissulaire locale.</a:t>
            </a:r>
          </a:p>
          <a:p>
            <a:pPr>
              <a:lnSpc>
                <a:spcPct val="107000"/>
              </a:lnSpc>
              <a:spcAft>
                <a:spcPts val="800"/>
              </a:spcAft>
            </a:pPr>
            <a:endParaRPr lang="fr-FR" sz="5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Consignes pour effectuer le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p>
          <a:p>
            <a:pPr lvl="0">
              <a:lnSpc>
                <a:spcPct val="107000"/>
              </a:lnSpc>
            </a:pP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Soin effectuer par le Médecin </a:t>
            </a:r>
            <a:r>
              <a:rPr lang="fr-FR"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T</a:t>
            </a: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hermal</a:t>
            </a:r>
          </a:p>
          <a:p>
            <a:pPr lvl="0">
              <a:lnSpc>
                <a:spcPct val="107000"/>
              </a:lnSpc>
            </a:pPr>
            <a:endPar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smtClean="0">
                <a:latin typeface="Calibri" panose="020F0502020204030204" pitchFamily="34" charset="0"/>
                <a:ea typeface="Calibri" panose="020F0502020204030204" pitchFamily="34" charset="0"/>
                <a:cs typeface="Times New Roman" panose="02020603050405020304" pitchFamily="18" charset="0"/>
              </a:rPr>
              <a:t>Nettoyage</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91116" y="4136065"/>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lvl="0">
              <a:lnSpc>
                <a:spcPct val="107000"/>
              </a:lnSpc>
              <a:spcAft>
                <a:spcPts val="800"/>
              </a:spcAft>
            </a:pPr>
            <a:r>
              <a:rPr lang="fr-FR" sz="1200" dirty="0">
                <a:solidFill>
                  <a:srgbClr val="ED7D31">
                    <a:lumMod val="75000"/>
                  </a:srgbClr>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fr-FR" sz="1200"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Température moyenne de l’eau pendant le soin</a:t>
            </a:r>
            <a:r>
              <a:rPr lang="fr-FR"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 environ </a:t>
            </a:r>
            <a:r>
              <a:rPr lang="fr-FR" sz="12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38 degrés</a:t>
            </a:r>
            <a:endParaRPr lang="fr-FR" sz="1200" b="1"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endParaRP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Le poste de soins est nettoyé et désinfecté entre chaque curiste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1027"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45991" y="5648435"/>
            <a:ext cx="2876550" cy="866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ZoneTexte 8"/>
          <p:cNvSpPr txBox="1"/>
          <p:nvPr/>
        </p:nvSpPr>
        <p:spPr>
          <a:xfrm>
            <a:off x="359735" y="257436"/>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2777332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Insufflation de la trompe d’Eustache</a:t>
            </a:r>
          </a:p>
          <a:p>
            <a:pPr lvl="0" algn="ctr">
              <a:lnSpc>
                <a:spcPct val="107000"/>
              </a:lnSpc>
              <a:spcAft>
                <a:spcPts val="800"/>
              </a:spcAft>
            </a:pPr>
            <a:r>
              <a:rPr lang="fr-FR" sz="2000" dirty="0">
                <a:solidFill>
                  <a:srgbClr val="2E74B5"/>
                </a:solidFill>
                <a:latin typeface="Calibri" panose="020F0502020204030204" pitchFamily="34" charset="0"/>
                <a:ea typeface="Calibri" panose="020F0502020204030204" pitchFamily="34" charset="0"/>
                <a:cs typeface="Times New Roman" panose="02020603050405020304" pitchFamily="18" charset="0"/>
              </a:rPr>
              <a:t>(soin VR</a:t>
            </a:r>
            <a:r>
              <a:rPr lang="fr-FR" sz="2000" dirty="0" smtClean="0">
                <a:solidFill>
                  <a:srgbClr val="2E74B5"/>
                </a:solidFill>
                <a:latin typeface="Calibri" panose="020F0502020204030204" pitchFamily="34" charset="0"/>
                <a:ea typeface="Calibri" panose="020F0502020204030204" pitchFamily="34" charset="0"/>
                <a:cs typeface="Times New Roman" panose="02020603050405020304" pitchFamily="18" charset="0"/>
              </a:rPr>
              <a:t>)</a:t>
            </a:r>
            <a:endPar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Cette technique tient une place essentielle en médecine ORL. Le médecin fait pénétrer lui-même les gaz thermaux dans la trompe d’Eustache à l’aide d’une sonde introduite avec douceur le long du plancher des fosses nasales, sonde reliée à l’appareil générateur de gaz thermaux.</a:t>
            </a:r>
          </a:p>
          <a:p>
            <a:pPr>
              <a:lnSpc>
                <a:spcPct val="107000"/>
              </a:lnSpc>
              <a:spcAft>
                <a:spcPts val="800"/>
              </a:spcAft>
            </a:pPr>
            <a:r>
              <a:rPr lang="fr-FR" sz="1400" dirty="0" smtClean="0">
                <a:latin typeface="Calibri" panose="020F0502020204030204" pitchFamily="34" charset="0"/>
                <a:ea typeface="Calibri" panose="020F0502020204030204" pitchFamily="34" charset="0"/>
                <a:cs typeface="Times New Roman" panose="02020603050405020304" pitchFamily="18" charset="0"/>
              </a:rPr>
              <a:t>La pression est réglable et contrôlée. Elle associe l’acte mécanique de désobstruction des trompes et de balayage des sécrétions. Le soin favorise la rééducation tubaire chez l’enfant.</a:t>
            </a:r>
          </a:p>
          <a:p>
            <a:pPr>
              <a:lnSpc>
                <a:spcPct val="107000"/>
              </a:lnSpc>
              <a:spcAft>
                <a:spcPts val="800"/>
              </a:spcAft>
            </a:pPr>
            <a:endParaRPr lang="fr-FR" sz="5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Consigne pour effectuer le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p>
          <a:p>
            <a:pPr lvl="0">
              <a:lnSpc>
                <a:spcPct val="107000"/>
              </a:lnSpc>
            </a:pP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Soin effectué par le Médecin </a:t>
            </a:r>
            <a:r>
              <a:rPr lang="fr-FR"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T</a:t>
            </a: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hermal</a:t>
            </a:r>
          </a:p>
          <a:p>
            <a:pPr lvl="0">
              <a:lnSpc>
                <a:spcPct val="107000"/>
              </a:lnSpc>
            </a:pPr>
            <a:endPar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 attendu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smtClean="0">
                <a:latin typeface="Calibri" panose="020F0502020204030204" pitchFamily="34" charset="0"/>
                <a:ea typeface="Calibri" panose="020F0502020204030204" pitchFamily="34" charset="0"/>
                <a:cs typeface="Times New Roman" panose="02020603050405020304" pitchFamily="18" charset="0"/>
              </a:rPr>
              <a:t>Rééducation </a:t>
            </a:r>
            <a:r>
              <a:rPr lang="fr-FR" sz="1400" dirty="0" err="1" smtClean="0">
                <a:latin typeface="Calibri" panose="020F0502020204030204" pitchFamily="34" charset="0"/>
                <a:ea typeface="Calibri" panose="020F0502020204030204" pitchFamily="34" charset="0"/>
                <a:cs typeface="Times New Roman" panose="02020603050405020304" pitchFamily="18" charset="0"/>
              </a:rPr>
              <a:t>tubo</a:t>
            </a:r>
            <a:r>
              <a:rPr lang="fr-FR" sz="1400" dirty="0" smtClean="0">
                <a:latin typeface="Calibri" panose="020F0502020204030204" pitchFamily="34" charset="0"/>
                <a:ea typeface="Calibri" panose="020F0502020204030204" pitchFamily="34" charset="0"/>
                <a:cs typeface="Times New Roman" panose="02020603050405020304" pitchFamily="18" charset="0"/>
              </a:rPr>
              <a:t>-tympanique.</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91116" y="4136065"/>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lvl="0" algn="ctr">
              <a:lnSpc>
                <a:spcPct val="107000"/>
              </a:lnSpc>
              <a:spcAft>
                <a:spcPts val="800"/>
              </a:spcAft>
            </a:pPr>
            <a:r>
              <a:rPr lang="fr-FR"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La gaz thermal </a:t>
            </a:r>
            <a:r>
              <a:rPr lang="fr-FR" sz="12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directement prélevé aux griffons, constitué à 99,9% de gaz carbonique naturel est </a:t>
            </a:r>
            <a:r>
              <a:rPr lang="fr-FR"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utilisé pour ce soin</a:t>
            </a: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Le poste de soins est nettoyé et désinfecté entre chaque curiste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1027"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485654" y="5822436"/>
            <a:ext cx="2597224" cy="7826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ZoneTexte 8"/>
          <p:cNvSpPr txBox="1"/>
          <p:nvPr/>
        </p:nvSpPr>
        <p:spPr>
          <a:xfrm>
            <a:off x="359735" y="257436"/>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138625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Cataplasmes</a:t>
            </a:r>
          </a:p>
          <a:p>
            <a:pPr lvl="0" algn="ctr">
              <a:lnSpc>
                <a:spcPct val="107000"/>
              </a:lnSpc>
              <a:spcAft>
                <a:spcPts val="800"/>
              </a:spcAft>
            </a:pPr>
            <a:r>
              <a:rPr lang="fr-FR" sz="2000" dirty="0">
                <a:solidFill>
                  <a:srgbClr val="2E74B5"/>
                </a:solidFill>
                <a:latin typeface="Calibri" panose="020F0502020204030204" pitchFamily="34" charset="0"/>
                <a:ea typeface="Calibri" panose="020F0502020204030204" pitchFamily="34" charset="0"/>
                <a:cs typeface="Times New Roman" panose="02020603050405020304" pitchFamily="18" charset="0"/>
              </a:rPr>
              <a:t>(</a:t>
            </a:r>
            <a:r>
              <a:rPr lang="fr-FR" sz="2000" dirty="0" smtClean="0">
                <a:solidFill>
                  <a:srgbClr val="2E74B5"/>
                </a:solidFill>
                <a:latin typeface="Calibri" panose="020F0502020204030204" pitchFamily="34" charset="0"/>
                <a:ea typeface="Calibri" panose="020F0502020204030204" pitchFamily="34" charset="0"/>
                <a:cs typeface="Times New Roman" panose="02020603050405020304" pitchFamily="18" charset="0"/>
              </a:rPr>
              <a:t>soin RH)</a:t>
            </a:r>
          </a:p>
          <a:p>
            <a:pPr lvl="0" algn="ctr">
              <a:lnSpc>
                <a:spcPct val="107000"/>
              </a:lnSpc>
              <a:spcAft>
                <a:spcPts val="800"/>
              </a:spcAft>
            </a:pPr>
            <a:endParaRPr lang="fr-FR" sz="15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5</a:t>
            </a:r>
            <a:r>
              <a:rPr lang="fr-FR" sz="1400" dirty="0" smtClean="0">
                <a:latin typeface="Calibri" panose="020F0502020204030204" pitchFamily="34" charset="0"/>
                <a:ea typeface="Calibri" panose="020F0502020204030204" pitchFamily="34" charset="0"/>
                <a:cs typeface="Times New Roman" panose="02020603050405020304" pitchFamily="18" charset="0"/>
              </a:rPr>
              <a:t> poches de cataplasmes d’argile blanche sont appliquées sur les zones douloureuses, articulaires ou musculaires définies par le médecin thermal. Les cataplasmes agissent par effet thermique et passage transcutané des éléments actifs de l’eau thermale. Ils favorisent la vasodilatation, la sédation des douleurs et une meilleure oxygénation des tissus entourant l’articulation</a:t>
            </a:r>
          </a:p>
          <a:p>
            <a:pPr>
              <a:lnSpc>
                <a:spcPct val="107000"/>
              </a:lnSpc>
              <a:spcAft>
                <a:spcPts val="800"/>
              </a:spcAft>
            </a:pPr>
            <a:endParaRPr lang="fr-FR" sz="5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Pensez </a:t>
            </a:r>
            <a:r>
              <a:rPr lang="fr-FR"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à mettre en évidence votre carte de cure pour faciliter le travail de l’agent thermal</a:t>
            </a: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p>
          <a:p>
            <a:pPr lvl="0">
              <a:lnSpc>
                <a:spcPct val="107000"/>
              </a:lnSpc>
            </a:pPr>
            <a:endParaRPr lang="fr-FR" sz="5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a:t>L’association conjuguée </a:t>
            </a:r>
            <a:r>
              <a:rPr lang="fr-FR" sz="1400" dirty="0" smtClean="0"/>
              <a:t>de l’argile blanche, </a:t>
            </a:r>
            <a:r>
              <a:rPr lang="fr-FR" sz="1400" dirty="0"/>
              <a:t>de l’eau </a:t>
            </a:r>
            <a:r>
              <a:rPr lang="fr-FR" sz="1400" dirty="0" smtClean="0"/>
              <a:t>thermale </a:t>
            </a:r>
            <a:r>
              <a:rPr lang="fr-FR" sz="1400" dirty="0"/>
              <a:t>et de la chaleur, favorise </a:t>
            </a:r>
            <a:r>
              <a:rPr lang="fr-FR" sz="1400" dirty="0" smtClean="0"/>
              <a:t>la sédation, un </a:t>
            </a:r>
            <a:r>
              <a:rPr lang="fr-FR" sz="1400" dirty="0"/>
              <a:t>effet </a:t>
            </a:r>
            <a:r>
              <a:rPr lang="fr-FR" sz="1400" dirty="0" smtClean="0"/>
              <a:t>anti-inflammatoire</a:t>
            </a:r>
            <a:r>
              <a:rPr lang="fr-FR" sz="1400" dirty="0"/>
              <a:t>,  décontractant et antalgique. </a:t>
            </a:r>
          </a:p>
        </p:txBody>
      </p:sp>
      <p:sp>
        <p:nvSpPr>
          <p:cNvPr id="5" name="Ellipse 4"/>
          <p:cNvSpPr/>
          <p:nvPr/>
        </p:nvSpPr>
        <p:spPr>
          <a:xfrm>
            <a:off x="658887" y="4136065"/>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lvl="0">
              <a:lnSpc>
                <a:spcPct val="107000"/>
              </a:lnSpc>
              <a:spcAft>
                <a:spcPts val="800"/>
              </a:spcAft>
            </a:pPr>
            <a:r>
              <a:rPr lang="fr-FR" sz="1200" dirty="0">
                <a:solidFill>
                  <a:srgbClr val="ED7D31">
                    <a:lumMod val="75000"/>
                  </a:srgbClr>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fr-FR" sz="1200"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Température moyenne </a:t>
            </a:r>
            <a:r>
              <a:rPr lang="fr-FR" sz="1200" u="sng"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du soin</a:t>
            </a:r>
            <a:r>
              <a:rPr lang="fr-FR"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 environ </a:t>
            </a:r>
            <a:r>
              <a:rPr lang="fr-FR" sz="12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50 degrés </a:t>
            </a:r>
            <a:r>
              <a:rPr lang="fr-FR" sz="12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(température du four où sont stockés les cataplasmes).</a:t>
            </a:r>
            <a:endPar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endParaRPr>
          </a:p>
          <a:p>
            <a:pPr algn="ctr">
              <a:lnSpc>
                <a:spcPct val="107000"/>
              </a:lnSpc>
              <a:spcAft>
                <a:spcPts val="800"/>
              </a:spcAft>
            </a:pPr>
            <a:r>
              <a:rPr lang="fr-FR" sz="1200" dirty="0" smtClean="0">
                <a:solidFill>
                  <a:schemeClr val="accent2"/>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fr-FR"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u="sng"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Durée moyenne de du soin</a:t>
            </a:r>
            <a:r>
              <a:rPr lang="fr-FR"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lang="fr-FR" sz="12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10 minutes</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La cabine de soins est nettoyée et désinfectée entre chaque curiste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1027"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45991" y="5819885"/>
            <a:ext cx="2876550" cy="866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ZoneTexte 8"/>
          <p:cNvSpPr txBox="1"/>
          <p:nvPr/>
        </p:nvSpPr>
        <p:spPr>
          <a:xfrm>
            <a:off x="359735" y="257436"/>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203189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Bain avec aérobain</a:t>
            </a:r>
          </a:p>
          <a:p>
            <a:pPr algn="ctr">
              <a:spcAft>
                <a:spcPts val="800"/>
              </a:spcAft>
            </a:pPr>
            <a:r>
              <a:rPr lang="fr-FR" sz="2000" dirty="0" smtClean="0">
                <a:solidFill>
                  <a:srgbClr val="2E74B5"/>
                </a:solidFill>
                <a:latin typeface="Calibri" panose="020F0502020204030204" pitchFamily="34" charset="0"/>
                <a:ea typeface="Calibri" panose="020F0502020204030204" pitchFamily="34" charset="0"/>
                <a:cs typeface="Times New Roman" panose="02020603050405020304" pitchFamily="18" charset="0"/>
              </a:rPr>
              <a:t>(soin RH)</a:t>
            </a:r>
          </a:p>
          <a:p>
            <a:pPr algn="ctr">
              <a:spcAft>
                <a:spcPts val="800"/>
              </a:spcAft>
            </a:pPr>
            <a:endParaRPr lang="fr-FR" sz="15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smtClean="0">
                <a:latin typeface="Calibri" panose="020F0502020204030204" pitchFamily="34" charset="0"/>
                <a:ea typeface="Calibri" panose="020F0502020204030204" pitchFamily="34" charset="0"/>
                <a:cs typeface="Times New Roman" panose="02020603050405020304" pitchFamily="18" charset="0"/>
              </a:rPr>
              <a:t>Il s’agit d’un bain bouillonnant d’eau thermale accompagné de microbulles d’air. Cette pratique permet</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l’absorption par la peau des principes actifs de l’eau thermale.</a:t>
            </a:r>
          </a:p>
          <a:p>
            <a:pPr>
              <a:lnSpc>
                <a:spcPct val="107000"/>
              </a:lnSpc>
              <a:spcAft>
                <a:spcPts val="800"/>
              </a:spcAft>
            </a:pPr>
            <a:r>
              <a:rPr lang="fr-FR" sz="1400" dirty="0" smtClean="0">
                <a:latin typeface="Calibri" panose="020F0502020204030204" pitchFamily="34" charset="0"/>
                <a:ea typeface="Calibri" panose="020F0502020204030204" pitchFamily="34" charset="0"/>
                <a:cs typeface="Times New Roman" panose="02020603050405020304" pitchFamily="18" charset="0"/>
              </a:rPr>
              <a:t>La couleur jaune de l’eau provient de sa teneur en fer et en silice.</a:t>
            </a:r>
          </a:p>
          <a:p>
            <a:pPr>
              <a:lnSpc>
                <a:spcPct val="107000"/>
              </a:lnSpc>
              <a:spcAft>
                <a:spcPts val="800"/>
              </a:spcAft>
            </a:pPr>
            <a:endParaRPr lang="fr-FR" sz="500"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14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Chaque baignoire est vidée est désinfectée entre chaque curiste.</a:t>
            </a:r>
          </a:p>
          <a:p>
            <a:pPr algn="ctr">
              <a:lnSpc>
                <a:spcPct val="107000"/>
              </a:lnSpc>
              <a:spcAft>
                <a:spcPts val="800"/>
              </a:spcAft>
            </a:pP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Pensez à mettre en évidence votre carte de cure pour faciliter le travail de l’agent thermal.</a:t>
            </a:r>
            <a:endParaRPr lang="fr-FR" sz="14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endParaRPr lang="fr-FR" sz="5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smtClean="0">
                <a:latin typeface="Calibri" panose="020F0502020204030204" pitchFamily="34" charset="0"/>
                <a:ea typeface="Calibri" panose="020F0502020204030204" pitchFamily="34" charset="0"/>
                <a:cs typeface="Times New Roman" panose="02020603050405020304" pitchFamily="18" charset="0"/>
              </a:rPr>
              <a:t>Antalgique sur les douleurs articulaires, décontractant musculaire et anti-inflammatoire.</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91116" y="4136065"/>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lvl="0">
              <a:lnSpc>
                <a:spcPct val="107000"/>
              </a:lnSpc>
              <a:spcAft>
                <a:spcPts val="800"/>
              </a:spcAft>
            </a:pPr>
            <a:r>
              <a:rPr lang="fr-FR" sz="1200" dirty="0">
                <a:solidFill>
                  <a:srgbClr val="ED7D31">
                    <a:lumMod val="75000"/>
                  </a:srgbClr>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fr-FR" sz="1200"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Température moyenne de l’eau pendant le soin</a:t>
            </a:r>
            <a:r>
              <a:rPr lang="fr-FR"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 environ </a:t>
            </a:r>
            <a:r>
              <a:rPr lang="fr-FR" sz="12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38 degrés</a:t>
            </a:r>
            <a:endParaRPr lang="fr-FR" sz="1200" b="1"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endParaRPr>
          </a:p>
          <a:p>
            <a:pPr algn="ct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Durée moyenne de du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200" dirty="0" smtClean="0">
                <a:latin typeface="Calibri" panose="020F0502020204030204" pitchFamily="34" charset="0"/>
                <a:ea typeface="Calibri" panose="020F0502020204030204" pitchFamily="34" charset="0"/>
                <a:cs typeface="Times New Roman" panose="02020603050405020304" pitchFamily="18" charset="0"/>
              </a:rPr>
              <a:t>10 minutes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La cabine de soins est nettoyée et désinfectée entre chaque curiste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1027"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45991" y="5738268"/>
            <a:ext cx="2876550" cy="866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ZoneTexte 8"/>
          <p:cNvSpPr txBox="1"/>
          <p:nvPr/>
        </p:nvSpPr>
        <p:spPr>
          <a:xfrm>
            <a:off x="359735" y="257436"/>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292934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Bain avec douche en immersion (</a:t>
            </a:r>
            <a:r>
              <a:rPr lang="fr-FR" sz="4000" b="1"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Hydroxeur</a:t>
            </a: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a:t>
            </a:r>
          </a:p>
          <a:p>
            <a:pPr algn="ctr">
              <a:spcAft>
                <a:spcPts val="800"/>
              </a:spcAft>
            </a:pPr>
            <a:r>
              <a:rPr lang="fr-FR" sz="2000" dirty="0" smtClean="0">
                <a:solidFill>
                  <a:srgbClr val="2E74B5"/>
                </a:solidFill>
                <a:latin typeface="Calibri" panose="020F0502020204030204" pitchFamily="34" charset="0"/>
                <a:ea typeface="Calibri" panose="020F0502020204030204" pitchFamily="34" charset="0"/>
                <a:cs typeface="Times New Roman" panose="02020603050405020304" pitchFamily="18" charset="0"/>
              </a:rPr>
              <a:t>(soin RH)</a:t>
            </a:r>
            <a:endPar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smtClean="0">
                <a:latin typeface="Calibri" panose="020F0502020204030204" pitchFamily="34" charset="0"/>
                <a:ea typeface="Calibri" panose="020F0502020204030204" pitchFamily="34" charset="0"/>
                <a:cs typeface="Times New Roman" panose="02020603050405020304" pitchFamily="18" charset="0"/>
              </a:rPr>
              <a:t>Baignoire individuelle ergonomique remplie d’eau thermale munie de nombreuses buses réparties en zones anatomiques avec projection d’eau émulsionnée d’air faisant un véritable massage sous l’eau.</a:t>
            </a:r>
          </a:p>
          <a:p>
            <a:pPr>
              <a:lnSpc>
                <a:spcPct val="107000"/>
              </a:lnSpc>
              <a:spcAft>
                <a:spcPts val="800"/>
              </a:spcAft>
            </a:pP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Des jets hydromassants par cycles réguliers suivant le sens du retour veineux.</a:t>
            </a:r>
          </a:p>
          <a:p>
            <a:pPr>
              <a:lnSpc>
                <a:spcPct val="107000"/>
              </a:lnSpc>
              <a:spcAft>
                <a:spcPts val="800"/>
              </a:spcAft>
            </a:pPr>
            <a:r>
              <a:rPr lang="fr-FR" sz="1400" dirty="0" smtClean="0">
                <a:latin typeface="Calibri" panose="020F0502020204030204" pitchFamily="34" charset="0"/>
                <a:ea typeface="Calibri" panose="020F0502020204030204" pitchFamily="34" charset="0"/>
                <a:cs typeface="Times New Roman" panose="02020603050405020304" pitchFamily="18" charset="0"/>
              </a:rPr>
              <a:t>La couleur jaune de l’eau provient de sa teneur en fer et en silice.</a:t>
            </a:r>
          </a:p>
          <a:p>
            <a:pPr>
              <a:lnSpc>
                <a:spcPct val="107000"/>
              </a:lnSpc>
              <a:spcAft>
                <a:spcPts val="800"/>
              </a:spcAft>
            </a:pPr>
            <a:endParaRPr lang="fr-FR" sz="500"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14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Chaque baignoire est vidée est désinfectée entre chaque curiste.</a:t>
            </a:r>
          </a:p>
          <a:p>
            <a:pPr algn="ctr">
              <a:lnSpc>
                <a:spcPct val="107000"/>
              </a:lnSpc>
              <a:spcAft>
                <a:spcPts val="800"/>
              </a:spcAft>
            </a:pP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Pensez à mettre en évidence votre carte de cure pour faciliter le travail de l’agent thermal.</a:t>
            </a:r>
            <a:endParaRPr lang="fr-FR" sz="14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endParaRPr lang="fr-FR" sz="5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smtClean="0">
                <a:latin typeface="Calibri" panose="020F0502020204030204" pitchFamily="34" charset="0"/>
                <a:ea typeface="Calibri" panose="020F0502020204030204" pitchFamily="34" charset="0"/>
                <a:cs typeface="Times New Roman" panose="02020603050405020304" pitchFamily="18" charset="0"/>
              </a:rPr>
              <a:t>Antalgique sur les douleurs articulaires, décontractant musculaire et anti-inflammatoire.</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91116" y="4136065"/>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lvl="0">
              <a:lnSpc>
                <a:spcPct val="107000"/>
              </a:lnSpc>
              <a:spcAft>
                <a:spcPts val="800"/>
              </a:spcAft>
            </a:pPr>
            <a:r>
              <a:rPr lang="fr-FR" sz="1200" dirty="0">
                <a:solidFill>
                  <a:srgbClr val="ED7D31">
                    <a:lumMod val="75000"/>
                  </a:srgbClr>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fr-FR" sz="1200"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Température moyenne de l’eau pendant le soin</a:t>
            </a:r>
            <a:r>
              <a:rPr lang="fr-FR"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 environ </a:t>
            </a:r>
            <a:r>
              <a:rPr lang="fr-FR" sz="12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38 degrés</a:t>
            </a:r>
            <a:endParaRPr lang="fr-FR" sz="1200" b="1"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endParaRPr>
          </a:p>
          <a:p>
            <a:pPr algn="ct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Durée moyenne de du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200" dirty="0" smtClean="0">
                <a:latin typeface="Calibri" panose="020F0502020204030204" pitchFamily="34" charset="0"/>
                <a:ea typeface="Calibri" panose="020F0502020204030204" pitchFamily="34" charset="0"/>
                <a:cs typeface="Times New Roman" panose="02020603050405020304" pitchFamily="18" charset="0"/>
              </a:rPr>
              <a:t>10 minutes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La cabine de soins est nettoyée et désinfectée entre chaque curiste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1027"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563207" y="5885338"/>
            <a:ext cx="2442117" cy="7358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ZoneTexte 8"/>
          <p:cNvSpPr txBox="1"/>
          <p:nvPr/>
        </p:nvSpPr>
        <p:spPr>
          <a:xfrm>
            <a:off x="359735" y="257436"/>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1164932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Etuve générale</a:t>
            </a:r>
          </a:p>
          <a:p>
            <a:pPr lvl="0" algn="ctr">
              <a:lnSpc>
                <a:spcPct val="107000"/>
              </a:lnSpc>
              <a:spcAft>
                <a:spcPts val="800"/>
              </a:spcAft>
            </a:pPr>
            <a:r>
              <a:rPr lang="fr-FR" sz="2000" dirty="0">
                <a:solidFill>
                  <a:srgbClr val="2E74B5"/>
                </a:solidFill>
                <a:latin typeface="Calibri" panose="020F0502020204030204" pitchFamily="34" charset="0"/>
                <a:ea typeface="Calibri" panose="020F0502020204030204" pitchFamily="34" charset="0"/>
                <a:cs typeface="Times New Roman" panose="02020603050405020304" pitchFamily="18" charset="0"/>
              </a:rPr>
              <a:t>(soin </a:t>
            </a:r>
            <a:r>
              <a:rPr lang="fr-FR" sz="2000" dirty="0" smtClean="0">
                <a:solidFill>
                  <a:srgbClr val="2E74B5"/>
                </a:solidFill>
                <a:latin typeface="Calibri" panose="020F0502020204030204" pitchFamily="34" charset="0"/>
                <a:ea typeface="Calibri" panose="020F0502020204030204" pitchFamily="34" charset="0"/>
                <a:cs typeface="Times New Roman" panose="02020603050405020304" pitchFamily="18" charset="0"/>
              </a:rPr>
              <a:t>RH)</a:t>
            </a:r>
          </a:p>
          <a:p>
            <a:pPr lvl="0" algn="ctr">
              <a:lnSpc>
                <a:spcPct val="107000"/>
              </a:lnSpc>
              <a:spcAft>
                <a:spcPts val="800"/>
              </a:spcAft>
            </a:pPr>
            <a:endParaRPr lang="fr-FR" sz="15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a:latin typeface="Calibri" panose="020F0502020204030204" pitchFamily="34" charset="0"/>
                <a:ea typeface="Calibri" panose="020F0502020204030204" pitchFamily="34" charset="0"/>
                <a:cs typeface="Times New Roman" panose="02020603050405020304" pitchFamily="18" charset="0"/>
              </a:rPr>
              <a:t>Caisson dans lequel le curiste est assis sur un banc percé d’orifices qui permettent à la chaleur de l’envelopper, la tête émergeant à l’air libre, l’arrivée des gaz thermaux chauds se fait par la base. </a:t>
            </a:r>
            <a:endParaRPr lang="fr-FR" sz="1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dirty="0" smtClean="0">
                <a:latin typeface="Calibri" panose="020F0502020204030204" pitchFamily="34" charset="0"/>
                <a:ea typeface="Calibri" panose="020F0502020204030204" pitchFamily="34" charset="0"/>
                <a:cs typeface="Times New Roman" panose="02020603050405020304" pitchFamily="18" charset="0"/>
              </a:rPr>
              <a:t>La </a:t>
            </a:r>
            <a:r>
              <a:rPr lang="fr-FR" sz="1400" dirty="0">
                <a:latin typeface="Calibri" panose="020F0502020204030204" pitchFamily="34" charset="0"/>
                <a:ea typeface="Calibri" panose="020F0502020204030204" pitchFamily="34" charset="0"/>
                <a:cs typeface="Times New Roman" panose="02020603050405020304" pitchFamily="18" charset="0"/>
              </a:rPr>
              <a:t>chaleur </a:t>
            </a:r>
            <a:r>
              <a:rPr lang="fr-FR" sz="1400" dirty="0" smtClean="0">
                <a:latin typeface="Calibri" panose="020F0502020204030204" pitchFamily="34" charset="0"/>
                <a:ea typeface="Calibri" panose="020F0502020204030204" pitchFamily="34" charset="0"/>
                <a:cs typeface="Times New Roman" panose="02020603050405020304" pitchFamily="18" charset="0"/>
              </a:rPr>
              <a:t>(42°) de ce soin permet d’obtenir </a:t>
            </a:r>
            <a:r>
              <a:rPr lang="fr-FR" sz="1400" dirty="0">
                <a:latin typeface="Calibri" panose="020F0502020204030204" pitchFamily="34" charset="0"/>
                <a:ea typeface="Calibri" panose="020F0502020204030204" pitchFamily="34" charset="0"/>
                <a:cs typeface="Times New Roman" panose="02020603050405020304" pitchFamily="18" charset="0"/>
              </a:rPr>
              <a:t>une importante sudation.</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Pensez </a:t>
            </a:r>
            <a:r>
              <a:rPr lang="fr-FR"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à mettre en évidence votre carte de cure pour faciliter le travail de l’agent thermal</a:t>
            </a: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p>
          <a:p>
            <a:pPr algn="ctr">
              <a:lnSpc>
                <a:spcPct val="107000"/>
              </a:lnSpc>
              <a:spcAft>
                <a:spcPts val="800"/>
              </a:spcAft>
            </a:pPr>
            <a:endParaRPr lang="fr-FR" sz="14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endPar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Antalgique sur les douleurs articulaires, décontractant musculaire et anti-inflammatoire.</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91116" y="4136065"/>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lvl="0">
              <a:lnSpc>
                <a:spcPct val="107000"/>
              </a:lnSpc>
              <a:spcAft>
                <a:spcPts val="800"/>
              </a:spcAft>
            </a:pPr>
            <a:r>
              <a:rPr lang="fr-FR" sz="1200" dirty="0">
                <a:solidFill>
                  <a:srgbClr val="ED7D31">
                    <a:lumMod val="75000"/>
                  </a:srgbClr>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fr-FR" sz="1200"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Température moyenne de l’eau pendant le soin</a:t>
            </a:r>
            <a:r>
              <a:rPr lang="fr-FR"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 </a:t>
            </a:r>
            <a:r>
              <a:rPr lang="fr-FR" sz="12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entre </a:t>
            </a:r>
            <a:r>
              <a:rPr lang="fr-FR" sz="12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38 et 42 degrés</a:t>
            </a:r>
            <a:endParaRPr lang="fr-FR" sz="1200" b="1"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endParaRPr>
          </a:p>
          <a:p>
            <a:pPr algn="ct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Durée moyenne de du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200" dirty="0" smtClean="0">
                <a:latin typeface="Calibri" panose="020F0502020204030204" pitchFamily="34" charset="0"/>
                <a:ea typeface="Calibri" panose="020F0502020204030204" pitchFamily="34" charset="0"/>
                <a:cs typeface="Times New Roman" panose="02020603050405020304" pitchFamily="18" charset="0"/>
              </a:rPr>
              <a:t>10 minutes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La cabine de soins est nettoyée et désinfectée entre chaque curiste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1027"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45991" y="5884900"/>
            <a:ext cx="2876550" cy="866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ZoneTexte 8"/>
          <p:cNvSpPr txBox="1"/>
          <p:nvPr/>
        </p:nvSpPr>
        <p:spPr>
          <a:xfrm>
            <a:off x="464289" y="480720"/>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814945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Douche de vapeur </a:t>
            </a:r>
            <a:r>
              <a:rPr lang="fr-FR" sz="2000" dirty="0" smtClean="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(soin RH ou VR)</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Affusions de vapeurs locales ciblées par le Médecin Thermal. Soin décontracturant avec un effet vasodilatateur et une meilleure irrigation de la zone traitée</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14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Pensez à mettre en évidence votre carte de cure pour faciliter le travail de l’agent thermal.</a:t>
            </a:r>
            <a:endParaRPr lang="fr-FR" sz="105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Consignes pour effectuer le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Enlevez votre peignoir avant de vous installer dans la cabine, debout ou assis selon votre envie. </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Laissez l’agent thermal mettre en marche la douche, c’est lui qui orientera le jet de vapeur sur les zones prescrites par le médecin thermal.</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Une fois le soin terminé attendez que l’agent vienne éteindre la douche afin d’éviter les brûlures.</a:t>
            </a:r>
            <a:endParaRPr lang="fr-FR" sz="105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pP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La température de la vapeur et sa composition physico-chimique, exerce un effet antalgique et décontractant concernant les douleurs et les contractures musculaires, ainsi qu’une imprégnation de l’organisme.</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16688" y="4125433"/>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Température moyenne de l’eau pendant le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200" dirty="0" smtClean="0">
                <a:latin typeface="Calibri" panose="020F0502020204030204" pitchFamily="34" charset="0"/>
                <a:ea typeface="Calibri" panose="020F0502020204030204" pitchFamily="34" charset="0"/>
                <a:cs typeface="Times New Roman" panose="02020603050405020304" pitchFamily="18" charset="0"/>
              </a:rPr>
              <a:t>entre 38 et 52 degrés</a:t>
            </a:r>
            <a:endParaRPr lang="fr-FR"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Durée moyenne de du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10 minutes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Le poste de soins est nettoyé et désinfecté entre chaque curiste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1027"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443123" y="5849154"/>
            <a:ext cx="2682285" cy="808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ZoneTexte 8"/>
          <p:cNvSpPr txBox="1"/>
          <p:nvPr/>
        </p:nvSpPr>
        <p:spPr>
          <a:xfrm>
            <a:off x="359735" y="257436"/>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3351919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Etuve locale</a:t>
            </a:r>
          </a:p>
          <a:p>
            <a:pPr lvl="0" algn="ctr">
              <a:lnSpc>
                <a:spcPct val="107000"/>
              </a:lnSpc>
              <a:spcAft>
                <a:spcPts val="800"/>
              </a:spcAft>
            </a:pPr>
            <a:r>
              <a:rPr lang="fr-FR" sz="2000" dirty="0">
                <a:solidFill>
                  <a:srgbClr val="2E74B5"/>
                </a:solidFill>
                <a:latin typeface="Calibri" panose="020F0502020204030204" pitchFamily="34" charset="0"/>
                <a:ea typeface="Calibri" panose="020F0502020204030204" pitchFamily="34" charset="0"/>
                <a:cs typeface="Times New Roman" panose="02020603050405020304" pitchFamily="18" charset="0"/>
              </a:rPr>
              <a:t>(soin </a:t>
            </a:r>
            <a:r>
              <a:rPr lang="fr-FR" sz="2000" dirty="0" smtClean="0">
                <a:solidFill>
                  <a:srgbClr val="2E74B5"/>
                </a:solidFill>
                <a:latin typeface="Calibri" panose="020F0502020204030204" pitchFamily="34" charset="0"/>
                <a:ea typeface="Calibri" panose="020F0502020204030204" pitchFamily="34" charset="0"/>
                <a:cs typeface="Times New Roman" panose="02020603050405020304" pitchFamily="18" charset="0"/>
              </a:rPr>
              <a:t>RH)</a:t>
            </a:r>
          </a:p>
          <a:p>
            <a:pPr lvl="0" algn="ctr">
              <a:lnSpc>
                <a:spcPct val="107000"/>
              </a:lnSpc>
              <a:spcAft>
                <a:spcPts val="800"/>
              </a:spcAft>
            </a:pPr>
            <a:endParaRPr lang="fr-FR" sz="15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Etuve </a:t>
            </a:r>
            <a:r>
              <a:rPr lang="fr-FR" sz="1400" dirty="0" err="1" smtClean="0">
                <a:effectLst/>
                <a:latin typeface="Calibri" panose="020F0502020204030204" pitchFamily="34" charset="0"/>
                <a:ea typeface="Calibri" panose="020F0502020204030204" pitchFamily="34" charset="0"/>
                <a:cs typeface="Times New Roman" panose="02020603050405020304" pitchFamily="18" charset="0"/>
              </a:rPr>
              <a:t>loco-régionale</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permettant de traiter deux ou quatre membres (mains ou pieds), sur le même principe que l’étuve générale.</a:t>
            </a:r>
          </a:p>
          <a:p>
            <a:pPr>
              <a:lnSpc>
                <a:spcPct val="107000"/>
              </a:lnSpc>
              <a:spcAft>
                <a:spcPts val="800"/>
              </a:spcAft>
            </a:pPr>
            <a:r>
              <a:rPr lang="fr-FR" sz="1400" dirty="0">
                <a:latin typeface="Calibri" panose="020F0502020204030204" pitchFamily="34" charset="0"/>
                <a:ea typeface="Calibri" panose="020F0502020204030204" pitchFamily="34" charset="0"/>
                <a:cs typeface="Times New Roman" panose="02020603050405020304" pitchFamily="18" charset="0"/>
              </a:rPr>
              <a:t>La chaleur </a:t>
            </a:r>
            <a:r>
              <a:rPr lang="fr-FR" sz="1400" dirty="0" smtClean="0">
                <a:latin typeface="Calibri" panose="020F0502020204030204" pitchFamily="34" charset="0"/>
                <a:ea typeface="Calibri" panose="020F0502020204030204" pitchFamily="34" charset="0"/>
                <a:cs typeface="Times New Roman" panose="02020603050405020304" pitchFamily="18" charset="0"/>
              </a:rPr>
              <a:t>(42°) de </a:t>
            </a:r>
            <a:r>
              <a:rPr lang="fr-FR" sz="1400" dirty="0">
                <a:latin typeface="Calibri" panose="020F0502020204030204" pitchFamily="34" charset="0"/>
                <a:ea typeface="Calibri" panose="020F0502020204030204" pitchFamily="34" charset="0"/>
                <a:cs typeface="Times New Roman" panose="02020603050405020304" pitchFamily="18" charset="0"/>
              </a:rPr>
              <a:t>ce soin permet d’obtenir une importante sudation.</a:t>
            </a:r>
          </a:p>
          <a:p>
            <a:pPr>
              <a:lnSpc>
                <a:spcPct val="107000"/>
              </a:lnSpc>
              <a:spcAft>
                <a:spcPts val="800"/>
              </a:spcAft>
            </a:pP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Pensez </a:t>
            </a:r>
            <a:r>
              <a:rPr lang="fr-FR"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à mettre en évidence votre carte de cure pour faciliter le travail de l’agent thermal</a:t>
            </a: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fr-FR" sz="14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endPar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Antalgique sur les douleurs articulaires, décontractant musculaire et anti-inflammatoire.</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91116" y="4136065"/>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lvl="0">
              <a:lnSpc>
                <a:spcPct val="107000"/>
              </a:lnSpc>
              <a:spcAft>
                <a:spcPts val="800"/>
              </a:spcAft>
            </a:pPr>
            <a:r>
              <a:rPr lang="fr-FR" sz="1200" dirty="0">
                <a:solidFill>
                  <a:srgbClr val="ED7D31">
                    <a:lumMod val="75000"/>
                  </a:srgbClr>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fr-FR" sz="1200"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Température moyenne de l’eau pendant le soin</a:t>
            </a:r>
            <a:r>
              <a:rPr lang="fr-FR"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 </a:t>
            </a:r>
            <a:r>
              <a:rPr lang="fr-FR" sz="12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entre 38 et 42 degrés</a:t>
            </a:r>
            <a:endPar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endParaRPr>
          </a:p>
          <a:p>
            <a:pPr algn="ct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Durée moyenne de du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entre 5 et </a:t>
            </a:r>
            <a:r>
              <a:rPr lang="fr-FR" sz="1200" dirty="0" smtClean="0">
                <a:latin typeface="Calibri" panose="020F0502020204030204" pitchFamily="34" charset="0"/>
                <a:ea typeface="Calibri" panose="020F0502020204030204" pitchFamily="34" charset="0"/>
                <a:cs typeface="Times New Roman" panose="02020603050405020304" pitchFamily="18" charset="0"/>
              </a:rPr>
              <a:t>10 minutes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Le poste de soins est nettoyé et désinfecté entre chaque curiste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1027"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45991" y="5738268"/>
            <a:ext cx="2876550" cy="866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ZoneTexte 8"/>
          <p:cNvSpPr txBox="1"/>
          <p:nvPr/>
        </p:nvSpPr>
        <p:spPr>
          <a:xfrm>
            <a:off x="359735" y="480720"/>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1277689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190847"/>
            <a:ext cx="5018568" cy="2498651"/>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smtClean="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smtClean="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400" b="1"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BICARBONATÉE,  SODIQUE, CARBO-GAZEUSE ET SILICEUSE.</a:t>
            </a:r>
            <a:endParaRPr lang="fr-FR" sz="14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smtClean="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smtClean="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    </a:t>
            </a:r>
            <a:r>
              <a:rPr lang="fr-FR" sz="1400" b="1"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smtClean="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a:t>
            </a:r>
            <a:r>
              <a:rPr lang="fr-FR" sz="1400" b="1"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renforce les muqueuses en faisant barrière à la pénétration des allergènes.</a:t>
            </a:r>
            <a:endParaRPr lang="fr-FR" sz="1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Douche pénétrante générale</a:t>
            </a:r>
          </a:p>
          <a:p>
            <a:pPr lvl="0" algn="ctr">
              <a:lnSpc>
                <a:spcPct val="107000"/>
              </a:lnSpc>
              <a:spcAft>
                <a:spcPts val="800"/>
              </a:spcAft>
            </a:pPr>
            <a:r>
              <a:rPr lang="fr-FR" sz="2000" dirty="0">
                <a:solidFill>
                  <a:srgbClr val="2E74B5"/>
                </a:solidFill>
                <a:latin typeface="Calibri" panose="020F0502020204030204" pitchFamily="34" charset="0"/>
                <a:ea typeface="Calibri" panose="020F0502020204030204" pitchFamily="34" charset="0"/>
                <a:cs typeface="Times New Roman" panose="02020603050405020304" pitchFamily="18" charset="0"/>
              </a:rPr>
              <a:t>(soin </a:t>
            </a:r>
            <a:r>
              <a:rPr lang="fr-FR" sz="2000" dirty="0" smtClean="0">
                <a:solidFill>
                  <a:srgbClr val="2E74B5"/>
                </a:solidFill>
                <a:latin typeface="Calibri" panose="020F0502020204030204" pitchFamily="34" charset="0"/>
                <a:ea typeface="Calibri" panose="020F0502020204030204" pitchFamily="34" charset="0"/>
                <a:cs typeface="Times New Roman" panose="02020603050405020304" pitchFamily="18" charset="0"/>
              </a:rPr>
              <a:t>RH)</a:t>
            </a:r>
          </a:p>
          <a:p>
            <a:pPr lvl="0" algn="ctr">
              <a:lnSpc>
                <a:spcPct val="107000"/>
              </a:lnSpc>
              <a:spcAft>
                <a:spcPts val="800"/>
              </a:spcAft>
            </a:pPr>
            <a:endParaRPr lang="fr-FR" sz="15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1400" dirty="0">
                <a:latin typeface="Calibri" panose="020F0502020204030204" pitchFamily="34" charset="0"/>
                <a:ea typeface="Calibri" panose="020F0502020204030204" pitchFamily="34" charset="0"/>
                <a:cs typeface="Times New Roman" panose="02020603050405020304" pitchFamily="18" charset="0"/>
              </a:rPr>
              <a:t>: Le curiste étant allongé sur une table de soins, l’agent thermal dirige les jets multiples d’une rampe de douche oscillante, orientés perpendiculairement au corps, pour leur faire parcourir la zone délimitée par le médecin thermal.</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Pensez </a:t>
            </a:r>
            <a:r>
              <a:rPr lang="fr-FR"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à mettre en évidence votre carte de cure pour faciliter le travail de l’agent thermal</a:t>
            </a: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fr-FR" sz="14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endPar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a:latin typeface="Calibri" panose="020F0502020204030204" pitchFamily="34" charset="0"/>
                <a:ea typeface="Calibri" panose="020F0502020204030204" pitchFamily="34" charset="0"/>
                <a:cs typeface="Times New Roman" panose="02020603050405020304" pitchFamily="18" charset="0"/>
              </a:rPr>
              <a:t>Effet décontractant, phénomène de détente nerveuse.</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91116" y="4136065"/>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lvl="0">
              <a:lnSpc>
                <a:spcPct val="107000"/>
              </a:lnSpc>
              <a:spcAft>
                <a:spcPts val="800"/>
              </a:spcAft>
            </a:pPr>
            <a:r>
              <a:rPr lang="fr-FR" sz="1200" dirty="0">
                <a:solidFill>
                  <a:srgbClr val="ED7D31">
                    <a:lumMod val="75000"/>
                  </a:srgbClr>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fr-FR" sz="1200"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Température moyenne de l’eau pendant le soin</a:t>
            </a:r>
            <a:r>
              <a:rPr lang="fr-FR"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 </a:t>
            </a:r>
            <a:r>
              <a:rPr lang="fr-FR" sz="12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38 degrés</a:t>
            </a:r>
            <a:endParaRPr lang="fr-FR" sz="1200" b="1"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endParaRPr>
          </a:p>
          <a:p>
            <a:pPr algn="ct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Durée moyenne de du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3</a:t>
            </a:r>
            <a:r>
              <a:rPr lang="fr-FR" sz="1200" dirty="0" smtClean="0">
                <a:latin typeface="Calibri" panose="020F0502020204030204" pitchFamily="34" charset="0"/>
                <a:ea typeface="Calibri" panose="020F0502020204030204" pitchFamily="34" charset="0"/>
                <a:cs typeface="Times New Roman" panose="02020603050405020304" pitchFamily="18" charset="0"/>
              </a:rPr>
              <a:t> minutes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La cabine de soins est nettoyée et désinfectée entre chaque curiste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1027"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45991" y="5738268"/>
            <a:ext cx="2876550" cy="866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ZoneTexte 3"/>
          <p:cNvSpPr txBox="1"/>
          <p:nvPr/>
        </p:nvSpPr>
        <p:spPr>
          <a:xfrm>
            <a:off x="359735" y="257436"/>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2830271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Piscine de mobilisation</a:t>
            </a:r>
          </a:p>
          <a:p>
            <a:pPr lvl="0" algn="ctr">
              <a:lnSpc>
                <a:spcPct val="107000"/>
              </a:lnSpc>
              <a:spcAft>
                <a:spcPts val="800"/>
              </a:spcAft>
            </a:pPr>
            <a:r>
              <a:rPr lang="fr-FR" sz="2000" dirty="0">
                <a:solidFill>
                  <a:srgbClr val="2E74B5"/>
                </a:solidFill>
                <a:latin typeface="Calibri" panose="020F0502020204030204" pitchFamily="34" charset="0"/>
                <a:ea typeface="Calibri" panose="020F0502020204030204" pitchFamily="34" charset="0"/>
                <a:cs typeface="Times New Roman" panose="02020603050405020304" pitchFamily="18" charset="0"/>
              </a:rPr>
              <a:t>(soin </a:t>
            </a:r>
            <a:r>
              <a:rPr lang="fr-FR" sz="2000" dirty="0" smtClean="0">
                <a:solidFill>
                  <a:srgbClr val="2E74B5"/>
                </a:solidFill>
                <a:latin typeface="Calibri" panose="020F0502020204030204" pitchFamily="34" charset="0"/>
                <a:ea typeface="Calibri" panose="020F0502020204030204" pitchFamily="34" charset="0"/>
                <a:cs typeface="Times New Roman" panose="02020603050405020304" pitchFamily="18" charset="0"/>
              </a:rPr>
              <a:t>RH)</a:t>
            </a:r>
          </a:p>
          <a:p>
            <a:pPr lvl="0" algn="ctr">
              <a:lnSpc>
                <a:spcPct val="107000"/>
              </a:lnSpc>
              <a:spcAft>
                <a:spcPts val="800"/>
              </a:spcAft>
            </a:pPr>
            <a:endParaRPr lang="fr-FR" sz="2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1400" dirty="0">
                <a:latin typeface="Calibri" panose="020F0502020204030204" pitchFamily="34" charset="0"/>
                <a:ea typeface="Calibri" panose="020F0502020204030204" pitchFamily="34" charset="0"/>
                <a:cs typeface="Times New Roman" panose="02020603050405020304" pitchFamily="18" charset="0"/>
              </a:rPr>
              <a:t>: Cette technique s’effectue dans  une piscine d’eau </a:t>
            </a:r>
            <a:r>
              <a:rPr lang="fr-FR" sz="1400" dirty="0" smtClean="0">
                <a:latin typeface="Calibri" panose="020F0502020204030204" pitchFamily="34" charset="0"/>
                <a:ea typeface="Calibri" panose="020F0502020204030204" pitchFamily="34" charset="0"/>
                <a:cs typeface="Times New Roman" panose="02020603050405020304" pitchFamily="18" charset="0"/>
              </a:rPr>
              <a:t>thermale </a:t>
            </a:r>
            <a:r>
              <a:rPr lang="fr-FR" sz="1400" dirty="0">
                <a:latin typeface="Calibri" panose="020F0502020204030204" pitchFamily="34" charset="0"/>
                <a:ea typeface="Calibri" panose="020F0502020204030204" pitchFamily="34" charset="0"/>
                <a:cs typeface="Times New Roman" panose="02020603050405020304" pitchFamily="18" charset="0"/>
              </a:rPr>
              <a:t>sous la direction d’un kinésithérapeute diplômé </a:t>
            </a:r>
            <a:r>
              <a:rPr lang="fr-FR" sz="1400" dirty="0" smtClean="0">
                <a:latin typeface="Calibri" panose="020F0502020204030204" pitchFamily="34" charset="0"/>
                <a:ea typeface="Calibri" panose="020F0502020204030204" pitchFamily="34" charset="0"/>
                <a:cs typeface="Times New Roman" panose="02020603050405020304" pitchFamily="18" charset="0"/>
              </a:rPr>
              <a:t>d’état. Des </a:t>
            </a:r>
            <a:r>
              <a:rPr lang="fr-FR" sz="1400" dirty="0">
                <a:latin typeface="Calibri" panose="020F0502020204030204" pitchFamily="34" charset="0"/>
                <a:ea typeface="Calibri" panose="020F0502020204030204" pitchFamily="34" charset="0"/>
                <a:cs typeface="Times New Roman" panose="02020603050405020304" pitchFamily="18" charset="0"/>
              </a:rPr>
              <a:t>mouvements de gymnastique </a:t>
            </a:r>
            <a:r>
              <a:rPr lang="fr-FR" sz="1400" dirty="0" smtClean="0">
                <a:latin typeface="Calibri" panose="020F0502020204030204" pitchFamily="34" charset="0"/>
                <a:ea typeface="Calibri" panose="020F0502020204030204" pitchFamily="34" charset="0"/>
                <a:cs typeface="Times New Roman" panose="02020603050405020304" pitchFamily="18" charset="0"/>
              </a:rPr>
              <a:t>médicale rééducative </a:t>
            </a:r>
            <a:r>
              <a:rPr lang="fr-FR" sz="1400" dirty="0">
                <a:latin typeface="Calibri" panose="020F0502020204030204" pitchFamily="34" charset="0"/>
                <a:ea typeface="Calibri" panose="020F0502020204030204" pitchFamily="34" charset="0"/>
                <a:cs typeface="Times New Roman" panose="02020603050405020304" pitchFamily="18" charset="0"/>
              </a:rPr>
              <a:t>sont prescrits </a:t>
            </a:r>
            <a:r>
              <a:rPr lang="fr-FR" sz="1400" dirty="0" smtClean="0">
                <a:latin typeface="Calibri" panose="020F0502020204030204" pitchFamily="34" charset="0"/>
                <a:ea typeface="Calibri" panose="020F0502020204030204" pitchFamily="34" charset="0"/>
                <a:cs typeface="Times New Roman" panose="02020603050405020304" pitchFamily="18" charset="0"/>
              </a:rPr>
              <a:t>aux curistes en fonction de leurs pathologies.</a:t>
            </a:r>
          </a:p>
          <a:p>
            <a:pPr>
              <a:lnSpc>
                <a:spcPct val="107000"/>
              </a:lnSpc>
              <a:spcAft>
                <a:spcPts val="800"/>
              </a:spcAft>
            </a:pP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latin typeface="Calibri" panose="020F0502020204030204" pitchFamily="34" charset="0"/>
                <a:ea typeface="Calibri" panose="020F0502020204030204" pitchFamily="34" charset="0"/>
                <a:cs typeface="Times New Roman" panose="02020603050405020304" pitchFamily="18" charset="0"/>
              </a:rPr>
              <a:t>Consigne pour effectuer le soin </a:t>
            </a:r>
            <a:r>
              <a:rPr lang="fr-FR" sz="1400" dirty="0" smtClean="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Le soin est effectué avec un kinésithérapeute.</a:t>
            </a:r>
          </a:p>
          <a:p>
            <a:pPr lvl="0">
              <a:lnSpc>
                <a:spcPct val="107000"/>
              </a:lnSpc>
            </a:pPr>
            <a:endPar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a:latin typeface="Calibri" panose="020F0502020204030204" pitchFamily="34" charset="0"/>
                <a:ea typeface="Calibri" panose="020F0502020204030204" pitchFamily="34" charset="0"/>
                <a:cs typeface="Times New Roman" panose="02020603050405020304" pitchFamily="18" charset="0"/>
              </a:rPr>
              <a:t>Ce soin apporte une diminution de l’ankylose </a:t>
            </a:r>
            <a:r>
              <a:rPr lang="fr-FR" sz="1400" dirty="0" smtClean="0">
                <a:latin typeface="Calibri" panose="020F0502020204030204" pitchFamily="34" charset="0"/>
                <a:ea typeface="Calibri" panose="020F0502020204030204" pitchFamily="34" charset="0"/>
                <a:cs typeface="Times New Roman" panose="02020603050405020304" pitchFamily="18" charset="0"/>
              </a:rPr>
              <a:t>articulaire. Il </a:t>
            </a:r>
            <a:r>
              <a:rPr lang="fr-FR" sz="1400" dirty="0">
                <a:latin typeface="Calibri" panose="020F0502020204030204" pitchFamily="34" charset="0"/>
                <a:ea typeface="Calibri" panose="020F0502020204030204" pitchFamily="34" charset="0"/>
                <a:cs typeface="Times New Roman" panose="02020603050405020304" pitchFamily="18" charset="0"/>
              </a:rPr>
              <a:t>est très efficace pour le traitement des arthroses (lombaires, cervicales, hanches, épaules et genoux) et des séquelles traumatiques ostéo-articulaires.</a:t>
            </a:r>
          </a:p>
          <a:p>
            <a:pPr>
              <a:lnSpc>
                <a:spcPct val="107000"/>
              </a:lnSpc>
              <a:spcAft>
                <a:spcPts val="800"/>
              </a:spcAft>
            </a:pP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91116" y="4136065"/>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lvl="0">
              <a:lnSpc>
                <a:spcPct val="107000"/>
              </a:lnSpc>
              <a:spcAft>
                <a:spcPts val="800"/>
              </a:spcAft>
            </a:pPr>
            <a:r>
              <a:rPr lang="fr-FR" sz="1200" dirty="0">
                <a:solidFill>
                  <a:srgbClr val="ED7D31">
                    <a:lumMod val="75000"/>
                  </a:srgbClr>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fr-FR" sz="1200"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Température moyenne de l’eau pendant le soin</a:t>
            </a:r>
            <a:r>
              <a:rPr lang="fr-FR"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 </a:t>
            </a:r>
            <a:r>
              <a:rPr lang="fr-FR" sz="12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36 degrés</a:t>
            </a:r>
            <a:endParaRPr lang="fr-FR" sz="1200" b="1"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endParaRPr>
          </a:p>
          <a:p>
            <a:pPr algn="ct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Durée moyenne de du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200" dirty="0" smtClean="0">
                <a:latin typeface="Calibri" panose="020F0502020204030204" pitchFamily="34" charset="0"/>
                <a:ea typeface="Calibri" panose="020F0502020204030204" pitchFamily="34" charset="0"/>
                <a:cs typeface="Times New Roman" panose="02020603050405020304" pitchFamily="18" charset="0"/>
              </a:rPr>
              <a:t>15 minutes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La salle de soins est nettoyée et désinfectée en fin de service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9"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45991" y="5738268"/>
            <a:ext cx="2876550" cy="866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ZoneTexte 9"/>
          <p:cNvSpPr txBox="1"/>
          <p:nvPr/>
        </p:nvSpPr>
        <p:spPr>
          <a:xfrm>
            <a:off x="464289" y="555148"/>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3976235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Immersion en Piscine</a:t>
            </a:r>
          </a:p>
          <a:p>
            <a:pPr lvl="0" algn="ctr">
              <a:lnSpc>
                <a:spcPct val="107000"/>
              </a:lnSpc>
              <a:spcAft>
                <a:spcPts val="800"/>
              </a:spcAft>
            </a:pPr>
            <a:r>
              <a:rPr lang="fr-FR" sz="2000" dirty="0">
                <a:solidFill>
                  <a:srgbClr val="2E74B5"/>
                </a:solidFill>
                <a:latin typeface="Calibri" panose="020F0502020204030204" pitchFamily="34" charset="0"/>
                <a:ea typeface="Calibri" panose="020F0502020204030204" pitchFamily="34" charset="0"/>
                <a:cs typeface="Times New Roman" panose="02020603050405020304" pitchFamily="18" charset="0"/>
              </a:rPr>
              <a:t>(soin </a:t>
            </a:r>
            <a:r>
              <a:rPr lang="fr-FR" sz="2000" dirty="0" smtClean="0">
                <a:solidFill>
                  <a:srgbClr val="2E74B5"/>
                </a:solidFill>
                <a:latin typeface="Calibri" panose="020F0502020204030204" pitchFamily="34" charset="0"/>
                <a:ea typeface="Calibri" panose="020F0502020204030204" pitchFamily="34" charset="0"/>
                <a:cs typeface="Times New Roman" panose="02020603050405020304" pitchFamily="18" charset="0"/>
              </a:rPr>
              <a:t>RH)</a:t>
            </a:r>
          </a:p>
          <a:p>
            <a:pPr lvl="0" algn="ctr">
              <a:lnSpc>
                <a:spcPct val="107000"/>
              </a:lnSpc>
              <a:spcAft>
                <a:spcPts val="800"/>
              </a:spcAft>
            </a:pPr>
            <a:endParaRPr lang="fr-FR" sz="2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1400" dirty="0">
                <a:latin typeface="Calibri" panose="020F0502020204030204" pitchFamily="34" charset="0"/>
                <a:ea typeface="Calibri" panose="020F0502020204030204" pitchFamily="34" charset="0"/>
                <a:cs typeface="Times New Roman" panose="02020603050405020304" pitchFamily="18" charset="0"/>
              </a:rPr>
              <a:t>: Cette technique s’effectue dans  une piscine d’eau </a:t>
            </a:r>
            <a:r>
              <a:rPr lang="fr-FR" sz="1400" dirty="0" smtClean="0">
                <a:latin typeface="Calibri" panose="020F0502020204030204" pitchFamily="34" charset="0"/>
                <a:ea typeface="Calibri" panose="020F0502020204030204" pitchFamily="34" charset="0"/>
                <a:cs typeface="Times New Roman" panose="02020603050405020304" pitchFamily="18" charset="0"/>
              </a:rPr>
              <a:t>thermale : chaque poste est équipé de jets automatiques intégrés pour masser les zones du corps précisées par le Médecin Thermal.</a:t>
            </a:r>
          </a:p>
          <a:p>
            <a:pPr>
              <a:lnSpc>
                <a:spcPct val="107000"/>
              </a:lnSpc>
              <a:spcAft>
                <a:spcPts val="800"/>
              </a:spcAft>
            </a:pP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latin typeface="Calibri" panose="020F0502020204030204" pitchFamily="34" charset="0"/>
                <a:ea typeface="Calibri" panose="020F0502020204030204" pitchFamily="34" charset="0"/>
                <a:cs typeface="Times New Roman" panose="02020603050405020304" pitchFamily="18" charset="0"/>
              </a:rPr>
              <a:t>Consigne pour effectuer le soin </a:t>
            </a:r>
            <a:r>
              <a:rPr lang="fr-FR" sz="1400" dirty="0" smtClean="0">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fr-FR"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Pensez à mettre en évidence votre carte de cure pour faciliter le travail de l’agent thermal.</a:t>
            </a:r>
          </a:p>
          <a:p>
            <a:pPr lvl="0">
              <a:lnSpc>
                <a:spcPct val="107000"/>
              </a:lnSpc>
            </a:pPr>
            <a:endPar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a:latin typeface="Calibri" panose="020F0502020204030204" pitchFamily="34" charset="0"/>
                <a:ea typeface="Calibri" panose="020F0502020204030204" pitchFamily="34" charset="0"/>
                <a:cs typeface="Times New Roman" panose="02020603050405020304" pitchFamily="18" charset="0"/>
              </a:rPr>
              <a:t>Ce soin apporte une </a:t>
            </a:r>
            <a:r>
              <a:rPr lang="fr-FR" sz="1400" dirty="0" smtClean="0">
                <a:latin typeface="Calibri" panose="020F0502020204030204" pitchFamily="34" charset="0"/>
                <a:ea typeface="Calibri" panose="020F0502020204030204" pitchFamily="34" charset="0"/>
                <a:cs typeface="Times New Roman" panose="02020603050405020304" pitchFamily="18" charset="0"/>
              </a:rPr>
              <a:t>action antalgique décontractante accompagnée d’un effet tonique circulatoire.</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91116" y="4136065"/>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lvl="0">
              <a:lnSpc>
                <a:spcPct val="107000"/>
              </a:lnSpc>
              <a:spcAft>
                <a:spcPts val="800"/>
              </a:spcAft>
            </a:pPr>
            <a:r>
              <a:rPr lang="fr-FR" sz="1200" dirty="0">
                <a:solidFill>
                  <a:srgbClr val="ED7D31">
                    <a:lumMod val="75000"/>
                  </a:srgbClr>
                </a:solidFill>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fr-FR" sz="1200" u="sng" dirty="0">
                <a:solidFill>
                  <a:prstClr val="black"/>
                </a:solidFill>
                <a:latin typeface="Calibri" panose="020F0502020204030204" pitchFamily="34" charset="0"/>
                <a:ea typeface="Calibri" panose="020F0502020204030204" pitchFamily="34" charset="0"/>
                <a:cs typeface="Times New Roman" panose="02020603050405020304" pitchFamily="18" charset="0"/>
              </a:rPr>
              <a:t>Température moyenne de l’eau pendant le soin</a:t>
            </a:r>
            <a:r>
              <a:rPr lang="fr-FR"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 </a:t>
            </a:r>
            <a:r>
              <a:rPr lang="fr-FR" sz="12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36 degrés</a:t>
            </a:r>
            <a:endParaRPr lang="fr-FR" sz="1200" b="1"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endParaRPr>
          </a:p>
          <a:p>
            <a:pPr algn="ct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Durée moyenne de du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200" dirty="0" smtClean="0">
                <a:latin typeface="Calibri" panose="020F0502020204030204" pitchFamily="34" charset="0"/>
                <a:ea typeface="Calibri" panose="020F0502020204030204" pitchFamily="34" charset="0"/>
                <a:cs typeface="Times New Roman" panose="02020603050405020304" pitchFamily="18" charset="0"/>
              </a:rPr>
              <a:t>10 minutes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La salle de soins est nettoyée et désinfectée en fin de service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9"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45991" y="5738268"/>
            <a:ext cx="2876550" cy="866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ZoneTexte 9"/>
          <p:cNvSpPr txBox="1"/>
          <p:nvPr/>
        </p:nvSpPr>
        <p:spPr>
          <a:xfrm>
            <a:off x="464289" y="555148"/>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307413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Injections de gaz thermaux</a:t>
            </a:r>
          </a:p>
          <a:p>
            <a:pPr lvl="0" algn="ctr">
              <a:lnSpc>
                <a:spcPct val="107000"/>
              </a:lnSpc>
              <a:spcAft>
                <a:spcPts val="800"/>
              </a:spcAft>
            </a:pPr>
            <a:r>
              <a:rPr lang="fr-FR" sz="2000" dirty="0">
                <a:solidFill>
                  <a:srgbClr val="2E74B5"/>
                </a:solidFill>
                <a:latin typeface="Calibri" panose="020F0502020204030204" pitchFamily="34" charset="0"/>
                <a:ea typeface="Calibri" panose="020F0502020204030204" pitchFamily="34" charset="0"/>
                <a:cs typeface="Times New Roman" panose="02020603050405020304" pitchFamily="18" charset="0"/>
              </a:rPr>
              <a:t>(soin </a:t>
            </a:r>
            <a:r>
              <a:rPr lang="fr-FR" sz="2000" dirty="0" smtClean="0">
                <a:solidFill>
                  <a:srgbClr val="2E74B5"/>
                </a:solidFill>
                <a:latin typeface="Calibri" panose="020F0502020204030204" pitchFamily="34" charset="0"/>
                <a:ea typeface="Calibri" panose="020F0502020204030204" pitchFamily="34" charset="0"/>
                <a:cs typeface="Times New Roman" panose="02020603050405020304" pitchFamily="18" charset="0"/>
              </a:rPr>
              <a:t>RH)</a:t>
            </a:r>
          </a:p>
          <a:p>
            <a:pPr lvl="0" algn="ctr">
              <a:lnSpc>
                <a:spcPct val="107000"/>
              </a:lnSpc>
              <a:spcAft>
                <a:spcPts val="800"/>
              </a:spcAft>
            </a:pPr>
            <a:endParaRPr lang="fr-FR" sz="1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endParaRPr>
          </a:p>
          <a:p>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1400" dirty="0">
                <a:latin typeface="Calibri" panose="020F0502020204030204" pitchFamily="34" charset="0"/>
                <a:ea typeface="Calibri" panose="020F0502020204030204" pitchFamily="34" charset="0"/>
                <a:cs typeface="Times New Roman" panose="02020603050405020304" pitchFamily="18" charset="0"/>
              </a:rPr>
              <a:t>: </a:t>
            </a:r>
            <a:r>
              <a:rPr lang="fr-FR" sz="1400" dirty="0"/>
              <a:t>Ce soin est effectué par le médecin au sein de l’établissement </a:t>
            </a:r>
            <a:r>
              <a:rPr lang="fr-FR" sz="1400" dirty="0" smtClean="0"/>
              <a:t>thermal. Les </a:t>
            </a:r>
            <a:r>
              <a:rPr lang="fr-FR" sz="1400" dirty="0"/>
              <a:t>injections sont faites autour de la région articulaire douloureuse, par multi-ponctures sous-cutanées. La quantité de gaz varie selon le type de l’articulation ou de la région à traiter.</a:t>
            </a:r>
          </a:p>
          <a:p>
            <a:r>
              <a:rPr lang="fr-FR" sz="1400" dirty="0"/>
              <a:t>Un effet vasodilatateur améliore la zone piquée et provoque une néo-vascularisation avec une réaction anti-inflammatoire locale.</a:t>
            </a:r>
          </a:p>
          <a:p>
            <a:pPr>
              <a:lnSpc>
                <a:spcPct val="107000"/>
              </a:lnSpc>
              <a:spcAft>
                <a:spcPts val="800"/>
              </a:spcAft>
            </a:pPr>
            <a:endParaRPr lang="fr-FR" sz="5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latin typeface="Calibri" panose="020F0502020204030204" pitchFamily="34" charset="0"/>
                <a:ea typeface="Calibri" panose="020F0502020204030204" pitchFamily="34" charset="0"/>
                <a:cs typeface="Times New Roman" panose="02020603050405020304" pitchFamily="18" charset="0"/>
              </a:rPr>
              <a:t>Consigne pour effectuer le soin </a:t>
            </a:r>
            <a:r>
              <a:rPr lang="fr-FR" sz="1400" dirty="0" smtClean="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Le soin est effectué par un Médecin Thermal.</a:t>
            </a:r>
          </a:p>
          <a:p>
            <a:pPr lvl="0">
              <a:lnSpc>
                <a:spcPct val="107000"/>
              </a:lnSpc>
            </a:pPr>
            <a:endParaRPr lang="fr-FR" sz="5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a:t>Les injections de gaz thermaux riches en dioxyde de carbone favorisent la vascularisation, la décontraction de l’articulation endommagée.</a:t>
            </a:r>
          </a:p>
          <a:p>
            <a:r>
              <a:rPr lang="fr-FR" sz="1400" dirty="0"/>
              <a:t>Ce soin a des effets anti-inflammatoire, antalgique, favorise la vasodilatation, la sédation des douleurs et améliore l’oxygénation des tissus entourant l’articulation.</a:t>
            </a:r>
          </a:p>
          <a:p>
            <a:pPr>
              <a:lnSpc>
                <a:spcPct val="107000"/>
              </a:lnSpc>
              <a:spcAft>
                <a:spcPts val="800"/>
              </a:spcAft>
            </a:pP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91116" y="4136065"/>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800"/>
              </a:spcAft>
            </a:pPr>
            <a:r>
              <a:rPr lang="fr-FR" sz="1400" dirty="0">
                <a:solidFill>
                  <a:schemeClr val="tx1"/>
                </a:solidFill>
                <a:latin typeface="Calibri" panose="020F0502020204030204" pitchFamily="34" charset="0"/>
                <a:ea typeface="Calibri" panose="020F0502020204030204" pitchFamily="34" charset="0"/>
                <a:cs typeface="Times New Roman" panose="02020603050405020304" pitchFamily="18" charset="0"/>
              </a:rPr>
              <a:t>Le gaz thermal est utilisé pour ce </a:t>
            </a:r>
            <a:r>
              <a:rPr lang="fr-FR" sz="14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soin</a:t>
            </a:r>
            <a:endParaRPr lang="fr-FR" sz="1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La salle de soins est nettoyée et désinfectée en fin de service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9"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45991" y="5738268"/>
            <a:ext cx="2876550" cy="866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ZoneTexte 9"/>
          <p:cNvSpPr txBox="1"/>
          <p:nvPr/>
        </p:nvSpPr>
        <p:spPr>
          <a:xfrm>
            <a:off x="464289" y="555148"/>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3826566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Aérosol sonique </a:t>
            </a:r>
            <a:r>
              <a:rPr lang="fr-FR" sz="2000" dirty="0" smtClean="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(soin VR)</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Vibreur sonique, appareil à infrasons, couplé à un aérosol individuel. Il transmet aux particules une certaine énergie qui leur permet d’atteindre les zones peu accessibles de l’appareil respiratoire tels les sinus.</a:t>
            </a:r>
          </a:p>
          <a:p>
            <a:pPr>
              <a:lnSpc>
                <a:spcPct val="107000"/>
              </a:lnSpc>
              <a:spcAft>
                <a:spcPts val="800"/>
              </a:spcAft>
            </a:pPr>
            <a:r>
              <a:rPr lang="fr-FR" sz="1400" dirty="0" smtClean="0">
                <a:latin typeface="Calibri" panose="020F0502020204030204" pitchFamily="34" charset="0"/>
                <a:ea typeface="Calibri" panose="020F0502020204030204" pitchFamily="34" charset="0"/>
                <a:cs typeface="Times New Roman" panose="02020603050405020304" pitchFamily="18" charset="0"/>
              </a:rPr>
              <a:t>Ce soin est particulièrement intéressant pour traiter les sinus, les otites mais aussi les bronchites avec encombrement important.</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Présentez votre carte de cure aux agents thermaux avant de rentrer dans la salle de soin.</a:t>
            </a:r>
            <a:endParaRPr lang="fr-FR" sz="14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Consignes pour effectuer le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p>
          <a:p>
            <a:pPr marL="342900" lvl="0" indent="-342900">
              <a:lnSpc>
                <a:spcPct val="107000"/>
              </a:lnSpc>
              <a:buFont typeface="Symbol" panose="05050102010706020507" pitchFamily="18" charset="2"/>
              <a:buChar char=""/>
            </a:pPr>
            <a:r>
              <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Branchez votre bol au tuyau puis votre tuyau à l’embout de l’aérosol.</a:t>
            </a:r>
          </a:p>
          <a:p>
            <a:pPr marL="342900" lvl="0" indent="-342900">
              <a:lnSpc>
                <a:spcPct val="107000"/>
              </a:lnSpc>
              <a:buFont typeface="Symbol" panose="05050102010706020507" pitchFamily="18" charset="2"/>
              <a:buChar char=""/>
            </a:pPr>
            <a:r>
              <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Pour </a:t>
            </a:r>
            <a:r>
              <a:rPr lang="fr-FR"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démarrer ou stopper votre soin appuyez sur le bouton vert.</a:t>
            </a:r>
          </a:p>
          <a:p>
            <a:pPr marL="342900" lvl="0" indent="-342900">
              <a:lnSpc>
                <a:spcPct val="107000"/>
              </a:lnSpc>
              <a:buFont typeface="Symbol" panose="05050102010706020507" pitchFamily="18" charset="2"/>
              <a:buChar char=""/>
            </a:pPr>
            <a:r>
              <a:rPr lang="fr-FR"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Pendant votre soin respirez normalement </a:t>
            </a:r>
            <a:r>
              <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soit par </a:t>
            </a:r>
            <a:r>
              <a:rPr lang="fr-FR"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le nez soit par la bouche.</a:t>
            </a:r>
          </a:p>
          <a:p>
            <a:pPr marL="342900" lvl="0" indent="-342900">
              <a:lnSpc>
                <a:spcPct val="107000"/>
              </a:lnSpc>
              <a:spcAft>
                <a:spcPts val="800"/>
              </a:spcAft>
              <a:buFont typeface="Symbol" panose="05050102010706020507" pitchFamily="18" charset="2"/>
              <a:buChar char=""/>
            </a:pPr>
            <a:r>
              <a:rPr lang="fr-FR"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Contrôlez régulièrement le temps de votre soin (prescription du médecin thermal</a:t>
            </a:r>
            <a:r>
              <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smtClean="0">
                <a:latin typeface="Calibri" panose="020F0502020204030204" pitchFamily="34" charset="0"/>
                <a:ea typeface="Calibri" panose="020F0502020204030204" pitchFamily="34" charset="0"/>
                <a:cs typeface="Times New Roman" panose="02020603050405020304" pitchFamily="18" charset="0"/>
              </a:rPr>
              <a:t>Décongestion du système ORL et renforcement du système immunitaire.</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16688" y="4125433"/>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Température moyenne de l’eau pendant le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200" dirty="0" smtClean="0">
                <a:latin typeface="Calibri" panose="020F0502020204030204" pitchFamily="34" charset="0"/>
                <a:ea typeface="Calibri" panose="020F0502020204030204" pitchFamily="34" charset="0"/>
                <a:cs typeface="Times New Roman" panose="02020603050405020304" pitchFamily="18" charset="0"/>
              </a:rPr>
              <a:t>environ 37 degrés</a:t>
            </a:r>
            <a:endParaRPr lang="fr-FR"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Durée moyenne de du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10 minutes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Le poste de soins est nettoyé et désinfecté entre chaque curiste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1027"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416542" y="5780786"/>
            <a:ext cx="2735447" cy="8242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ZoneTexte 8"/>
          <p:cNvSpPr txBox="1"/>
          <p:nvPr/>
        </p:nvSpPr>
        <p:spPr>
          <a:xfrm>
            <a:off x="359735" y="257436"/>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2502708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Aérosol individuel </a:t>
            </a:r>
            <a:r>
              <a:rPr lang="fr-FR" sz="2000" dirty="0" smtClean="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(soin VR)</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1400" dirty="0" smtClean="0">
                <a:latin typeface="Calibri" panose="020F0502020204030204" pitchFamily="34" charset="0"/>
                <a:ea typeface="Calibri" panose="020F0502020204030204" pitchFamily="34" charset="0"/>
                <a:cs typeface="Times New Roman" panose="02020603050405020304" pitchFamily="18" charset="0"/>
              </a:rPr>
              <a:t> </a:t>
            </a:r>
            <a:r>
              <a:rPr lang="fr-FR" sz="1400" dirty="0">
                <a:latin typeface="Calibri" panose="020F0502020204030204" pitchFamily="34" charset="0"/>
                <a:ea typeface="Calibri" panose="020F0502020204030204" pitchFamily="34" charset="0"/>
                <a:cs typeface="Times New Roman" panose="02020603050405020304" pitchFamily="18" charset="0"/>
              </a:rPr>
              <a:t>A la sortie du masque, des particules de 2 à 5 microns de vapeurs thermales sont émises, ce qui permet d’atteindre les voies respiratoires supérieures et moyennes en profondeur.</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Présentez votre carte de cure aux agents thermaux avant de rentrer dans la salle de soin.</a:t>
            </a:r>
            <a:endParaRPr lang="fr-FR" sz="14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Consignes pour effectuer le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p>
          <a:p>
            <a:pPr marL="342900" lvl="0" indent="-342900">
              <a:lnSpc>
                <a:spcPct val="107000"/>
              </a:lnSpc>
              <a:buFont typeface="Symbol" panose="05050102010706020507" pitchFamily="18" charset="2"/>
              <a:buChar char=""/>
            </a:pPr>
            <a:r>
              <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Branchez votre bol au tuyau puis votre tuyau à l’embout de l’aérosol.</a:t>
            </a:r>
          </a:p>
          <a:p>
            <a:pPr marL="342900" lvl="0" indent="-342900">
              <a:lnSpc>
                <a:spcPct val="107000"/>
              </a:lnSpc>
              <a:buFont typeface="Symbol" panose="05050102010706020507" pitchFamily="18" charset="2"/>
              <a:buChar char=""/>
            </a:pPr>
            <a:r>
              <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L’aérosol fonctionne en continu.</a:t>
            </a:r>
            <a:endParaRPr lang="fr-FR"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fr-FR"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Pendant votre soin respirez normalement </a:t>
            </a:r>
            <a:r>
              <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soit par </a:t>
            </a:r>
            <a:r>
              <a:rPr lang="fr-FR"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le nez soit par la bouche.</a:t>
            </a:r>
          </a:p>
          <a:p>
            <a:pPr marL="342900" lvl="0" indent="-342900">
              <a:lnSpc>
                <a:spcPct val="107000"/>
              </a:lnSpc>
              <a:spcAft>
                <a:spcPts val="800"/>
              </a:spcAft>
              <a:buFont typeface="Symbol" panose="05050102010706020507" pitchFamily="18" charset="2"/>
              <a:buChar char=""/>
            </a:pPr>
            <a:r>
              <a:rPr lang="fr-FR"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Contrôlez régulièrement le temps de votre soin (prescription du médecin thermal</a:t>
            </a:r>
            <a:r>
              <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a:latin typeface="Calibri" panose="020F0502020204030204" pitchFamily="34" charset="0"/>
                <a:ea typeface="Calibri" panose="020F0502020204030204" pitchFamily="34" charset="0"/>
                <a:cs typeface="Times New Roman" panose="02020603050405020304" pitchFamily="18" charset="0"/>
              </a:rPr>
              <a:t>Les fines particules d’eau thermale tapissent les muqueuses des bronches. Pénétration des principes actifs de l’eau thermale.</a:t>
            </a:r>
          </a:p>
          <a:p>
            <a:pPr>
              <a:lnSpc>
                <a:spcPct val="107000"/>
              </a:lnSpc>
              <a:spcAft>
                <a:spcPts val="800"/>
              </a:spcAft>
            </a:pPr>
            <a:r>
              <a:rPr lang="fr-FR" sz="1400" dirty="0" smtClean="0">
                <a:latin typeface="Calibri" panose="020F0502020204030204" pitchFamily="34" charset="0"/>
                <a:ea typeface="Calibri" panose="020F0502020204030204" pitchFamily="34" charset="0"/>
                <a:cs typeface="Times New Roman" panose="02020603050405020304" pitchFamily="18" charset="0"/>
              </a:rPr>
              <a:t>Décongestion du système ORL et renforcement du système immunitaire.</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16688" y="4125433"/>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Température moyenne de l’eau pendant le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200" dirty="0" smtClean="0">
                <a:latin typeface="Calibri" panose="020F0502020204030204" pitchFamily="34" charset="0"/>
                <a:ea typeface="Calibri" panose="020F0502020204030204" pitchFamily="34" charset="0"/>
                <a:cs typeface="Times New Roman" panose="02020603050405020304" pitchFamily="18" charset="0"/>
              </a:rPr>
              <a:t>environ 37 degrés</a:t>
            </a:r>
            <a:endParaRPr lang="fr-FR"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Durée moyenne de du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10 minutes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Le poste de soins est nettoyé et désinfecté entre chaque curiste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1027"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427175" y="5787193"/>
            <a:ext cx="2714182" cy="817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ZoneTexte 8"/>
          <p:cNvSpPr txBox="1"/>
          <p:nvPr/>
        </p:nvSpPr>
        <p:spPr>
          <a:xfrm>
            <a:off x="359735" y="257436"/>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2452240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Irrigation nasale </a:t>
            </a:r>
            <a:r>
              <a:rPr lang="fr-FR" sz="2000" dirty="0" smtClean="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(soin VR)</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 l’aide d’une canule à faible débit continu d’eau thermal, le patient effectue une véritable douche des cavités nasales. Il en résulte un drainage efficace des mucosités et un épurement du filtre nasal.</a:t>
            </a:r>
          </a:p>
          <a:p>
            <a:pPr lvl="0" algn="ctr">
              <a:lnSpc>
                <a:spcPct val="107000"/>
              </a:lnSpc>
              <a:spcAft>
                <a:spcPts val="800"/>
              </a:spcAft>
            </a:pPr>
            <a:r>
              <a:rPr lang="fr-FR"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Présentez votre carte de cure aux agents thermaux avant de rentrer dans la salle de soin</a:t>
            </a: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Consignes pour effectuer le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p>
          <a:p>
            <a:pPr marL="342900" lvl="0" indent="-342900">
              <a:lnSpc>
                <a:spcPct val="107000"/>
              </a:lnSpc>
              <a:buFont typeface="Symbol" panose="05050102010706020507" pitchFamily="18" charset="2"/>
              <a:buChar char=""/>
            </a:pPr>
            <a:r>
              <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Branchez votre canule orange au tuyau transparent.</a:t>
            </a:r>
          </a:p>
          <a:p>
            <a:pPr marL="342900" lvl="0" indent="-342900">
              <a:lnSpc>
                <a:spcPct val="107000"/>
              </a:lnSpc>
              <a:buFont typeface="Symbol" panose="05050102010706020507" pitchFamily="18" charset="2"/>
              <a:buChar char=""/>
            </a:pPr>
            <a:r>
              <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Demandez à l’agent thermal de vous remplir le bocal d’eau.</a:t>
            </a:r>
          </a:p>
          <a:p>
            <a:pPr marL="342900" lvl="0" indent="-342900">
              <a:lnSpc>
                <a:spcPct val="107000"/>
              </a:lnSpc>
              <a:buFont typeface="Symbol" panose="05050102010706020507" pitchFamily="18" charset="2"/>
              <a:buChar char=""/>
            </a:pPr>
            <a:r>
              <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Pour démarrer votre soin positionnez votre canule à l’entrée de votre narine puis penchez la tête du coté opposé de la narine concernée.</a:t>
            </a:r>
          </a:p>
          <a:p>
            <a:pPr marL="342900" lvl="0" indent="-342900">
              <a:lnSpc>
                <a:spcPct val="107000"/>
              </a:lnSpc>
              <a:buFont typeface="Symbol" panose="05050102010706020507" pitchFamily="18" charset="2"/>
              <a:buChar char=""/>
            </a:pPr>
            <a:r>
              <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Ouvrez lentement le robinet.</a:t>
            </a:r>
            <a:endParaRPr lang="fr-FR"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fr-FR"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Contrôlez régulièrement le temps de votre soin (prescription du médecin thermal</a:t>
            </a:r>
            <a:r>
              <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t>
            </a:r>
          </a:p>
          <a:p>
            <a:pPr lvl="0" algn="ctr">
              <a:lnSpc>
                <a:spcPct val="107000"/>
              </a:lnSpc>
              <a:spcAft>
                <a:spcPts val="800"/>
              </a:spcAft>
            </a:pPr>
            <a:r>
              <a:rPr lang="fr-FR"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Lorsque le soin est bien réaliser l’eau est censée rentrer par une narine et ressortir par l’autre</a:t>
            </a: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Nettoyage du nez, drainage des mucosités</a:t>
            </a:r>
            <a:r>
              <a:rPr lang="fr-FR" sz="1400" dirty="0">
                <a:latin typeface="Calibri" panose="020F0502020204030204" pitchFamily="34" charset="0"/>
                <a:ea typeface="Calibri" panose="020F0502020204030204" pitchFamily="34" charset="0"/>
                <a:cs typeface="Times New Roman" panose="02020603050405020304" pitchFamily="18" charset="0"/>
              </a:rPr>
              <a:t> </a:t>
            </a:r>
            <a:r>
              <a:rPr lang="fr-FR" sz="1400" dirty="0" smtClean="0">
                <a:latin typeface="Calibri" panose="020F0502020204030204" pitchFamily="34" charset="0"/>
                <a:ea typeface="Calibri" panose="020F0502020204030204" pitchFamily="34" charset="0"/>
                <a:cs typeface="Times New Roman" panose="02020603050405020304" pitchFamily="18" charset="0"/>
              </a:rPr>
              <a:t>et épurement du filtre nasal.</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16688" y="4125433"/>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Température moyenne de l’eau pendant le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200" dirty="0" smtClean="0">
                <a:latin typeface="Calibri" panose="020F0502020204030204" pitchFamily="34" charset="0"/>
                <a:ea typeface="Calibri" panose="020F0502020204030204" pitchFamily="34" charset="0"/>
                <a:cs typeface="Times New Roman" panose="02020603050405020304" pitchFamily="18" charset="0"/>
              </a:rPr>
              <a:t>environ 37 degrés</a:t>
            </a:r>
            <a:endParaRPr lang="fr-FR"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Durée moyenne de du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6 minutes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Le poste de soins est nettoyé et désinfecté entre chaque curiste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1027"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666407" y="5931367"/>
            <a:ext cx="2235717" cy="6736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ZoneTexte 8"/>
          <p:cNvSpPr txBox="1"/>
          <p:nvPr/>
        </p:nvSpPr>
        <p:spPr>
          <a:xfrm>
            <a:off x="359735" y="257436"/>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2066552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Humage </a:t>
            </a:r>
          </a:p>
          <a:p>
            <a:pPr algn="ctr">
              <a:lnSpc>
                <a:spcPct val="107000"/>
              </a:lnSpc>
              <a:spcAft>
                <a:spcPts val="800"/>
              </a:spcAft>
            </a:pPr>
            <a:r>
              <a:rPr lang="fr-FR" sz="2000" dirty="0" smtClean="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(soin VR)</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Le curiste inhale un brouillard tiède de fines gouttelettes d’eau thermale à la sortie d’un masque. Des fines particules d’eau thermale se déposent sur la muqueuse des fosses nasales et de la gorge.</a:t>
            </a:r>
          </a:p>
          <a:p>
            <a:pPr lvl="0" algn="ctr">
              <a:lnSpc>
                <a:spcPct val="107000"/>
              </a:lnSpc>
              <a:spcAft>
                <a:spcPts val="800"/>
              </a:spcAft>
            </a:pPr>
            <a:r>
              <a:rPr lang="fr-FR"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Présentez votre carte de cure aux agents thermaux avant de rentrer dans la salle de soin</a:t>
            </a: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Consignes pour effectuer le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p>
          <a:p>
            <a:pPr marL="342900" lvl="0" indent="-342900">
              <a:lnSpc>
                <a:spcPct val="107000"/>
              </a:lnSpc>
              <a:buFont typeface="Symbol" panose="05050102010706020507" pitchFamily="18" charset="2"/>
              <a:buChar char=""/>
            </a:pPr>
            <a:r>
              <a:rPr lang="fr-FR"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Munissez-vous de </a:t>
            </a:r>
            <a:r>
              <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votre bol blanc.</a:t>
            </a:r>
            <a:endParaRPr lang="fr-FR"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Baissez le bras métallique et positionnez votre bol sur le support plastique prévu à cet effet.</a:t>
            </a:r>
          </a:p>
          <a:p>
            <a:pPr marL="342900" lvl="0" indent="-342900">
              <a:lnSpc>
                <a:spcPct val="107000"/>
              </a:lnSpc>
              <a:buFont typeface="Symbol" panose="05050102010706020507" pitchFamily="18" charset="2"/>
              <a:buChar char=""/>
            </a:pPr>
            <a:r>
              <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Pour démarrer ou stopper votre soin appuyez sur le bouton.</a:t>
            </a:r>
          </a:p>
          <a:p>
            <a:pPr marL="342900" lvl="0" indent="-342900">
              <a:lnSpc>
                <a:spcPct val="107000"/>
              </a:lnSpc>
              <a:buFont typeface="Symbol" panose="05050102010706020507" pitchFamily="18" charset="2"/>
              <a:buChar char=""/>
            </a:pPr>
            <a:r>
              <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Respirez normalement par le nez ou par la bouche pendant votre soin.</a:t>
            </a:r>
            <a:endParaRPr lang="fr-FR"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fr-FR"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Contrôlez régulièrement le temps de votre soin (prescription du médecin thermal</a:t>
            </a:r>
            <a:r>
              <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smtClean="0">
                <a:latin typeface="Calibri" panose="020F0502020204030204" pitchFamily="34" charset="0"/>
                <a:ea typeface="Calibri" panose="020F0502020204030204" pitchFamily="34" charset="0"/>
                <a:cs typeface="Times New Roman" panose="02020603050405020304" pitchFamily="18" charset="0"/>
              </a:rPr>
              <a:t>Décongestionne et renforce les défenses immunitaires.</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16688" y="4125433"/>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Température moyenne de l’eau pendant le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200" dirty="0" smtClean="0">
                <a:latin typeface="Calibri" panose="020F0502020204030204" pitchFamily="34" charset="0"/>
                <a:ea typeface="Calibri" panose="020F0502020204030204" pitchFamily="34" charset="0"/>
                <a:cs typeface="Times New Roman" panose="02020603050405020304" pitchFamily="18" charset="0"/>
              </a:rPr>
              <a:t>environ 37 degrés</a:t>
            </a:r>
            <a:endParaRPr lang="fr-FR"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Durée moyenne de du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10 minutes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Le poste de soins est nettoyé et désinfecté entre chaque curiste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1027"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661091" y="5826422"/>
            <a:ext cx="2246350" cy="6768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ZoneTexte 8"/>
          <p:cNvSpPr txBox="1"/>
          <p:nvPr/>
        </p:nvSpPr>
        <p:spPr>
          <a:xfrm>
            <a:off x="359735" y="257436"/>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3377478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Douche nasale gazeuse</a:t>
            </a: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smtClean="0">
                <a:latin typeface="Calibri" panose="020F0502020204030204" pitchFamily="34" charset="0"/>
                <a:ea typeface="Calibri" panose="020F0502020204030204" pitchFamily="34" charset="0"/>
                <a:cs typeface="Times New Roman" panose="02020603050405020304" pitchFamily="18" charset="0"/>
              </a:rPr>
              <a:t>Les gaz thermaux sont issus des griffons des sources et des fissures de la montagne. </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Le curiste les fait passer dans son nez à l’aide d’une canule qui est placée alternativement à l’entrée de chaque narine.</a:t>
            </a:r>
          </a:p>
          <a:p>
            <a:pPr>
              <a:lnSpc>
                <a:spcPct val="107000"/>
              </a:lnSpc>
              <a:spcAft>
                <a:spcPts val="800"/>
              </a:spcAft>
            </a:pPr>
            <a:r>
              <a:rPr lang="fr-FR" sz="1400" dirty="0" smtClean="0">
                <a:latin typeface="Calibri" panose="020F0502020204030204" pitchFamily="34" charset="0"/>
                <a:ea typeface="Calibri" panose="020F0502020204030204" pitchFamily="34" charset="0"/>
                <a:cs typeface="Times New Roman" panose="02020603050405020304" pitchFamily="18" charset="0"/>
              </a:rPr>
              <a:t>Les gaz thermaux agissent sur les terminaisons nerveuses et les vaisseaux sanguins. </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Après une courte phase d’excitation qui se traduit par une sensation de picotement, survient une phase de décongestion.</a:t>
            </a:r>
          </a:p>
          <a:p>
            <a:pPr>
              <a:lnSpc>
                <a:spcPct val="107000"/>
              </a:lnSpc>
              <a:spcAft>
                <a:spcPts val="800"/>
              </a:spcAft>
            </a:pPr>
            <a:r>
              <a:rPr lang="fr-FR" sz="1400" dirty="0" smtClean="0">
                <a:latin typeface="Calibri" panose="020F0502020204030204" pitchFamily="34" charset="0"/>
                <a:ea typeface="Calibri" panose="020F0502020204030204" pitchFamily="34" charset="0"/>
                <a:cs typeface="Times New Roman" panose="02020603050405020304" pitchFamily="18" charset="0"/>
              </a:rPr>
              <a:t>Les gaz exercent aussi une action à distance sur les centres respiratoires et provoquent une hyperventilation reflexe.</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Consignes pour effectuer le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p>
          <a:p>
            <a:pPr marL="342900" lvl="0" indent="-342900">
              <a:lnSpc>
                <a:spcPct val="107000"/>
              </a:lnSpc>
              <a:buFont typeface="Symbol" panose="05050102010706020507" pitchFamily="18" charset="2"/>
              <a:buChar char=""/>
            </a:pPr>
            <a:r>
              <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Branchez </a:t>
            </a:r>
            <a:r>
              <a:rPr lang="fr-FR"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votre canule orange </a:t>
            </a:r>
            <a:r>
              <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au tuyau transparent.</a:t>
            </a:r>
          </a:p>
          <a:p>
            <a:pPr marL="342900" lvl="0" indent="-342900">
              <a:lnSpc>
                <a:spcPct val="107000"/>
              </a:lnSpc>
              <a:buFont typeface="Symbol" panose="05050102010706020507" pitchFamily="18" charset="2"/>
              <a:buChar char=""/>
            </a:pPr>
            <a:r>
              <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Positionnez la canule à l’entrée de votre narine, puis ouvrez le robinet progressivement.</a:t>
            </a:r>
          </a:p>
          <a:p>
            <a:pPr marL="342900" lvl="0" indent="-342900">
              <a:lnSpc>
                <a:spcPct val="107000"/>
              </a:lnSpc>
              <a:buFont typeface="Symbol" panose="05050102010706020507" pitchFamily="18" charset="2"/>
              <a:buChar char=""/>
            </a:pPr>
            <a:r>
              <a:rPr lang="fr-FR" sz="14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Respirez normalement et </a:t>
            </a:r>
            <a:r>
              <a:rPr lang="fr-FR" sz="1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uniquement par la bouche </a:t>
            </a:r>
            <a:r>
              <a:rPr lang="fr-FR" sz="14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pendant votre soin.</a:t>
            </a:r>
            <a:endParaRPr lang="fr-FR" sz="1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fr-FR"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Contrôlez régulièrement le temps de votre soin (prescription du médecin thermal</a:t>
            </a:r>
            <a:r>
              <a:rPr lang="fr-FR" sz="1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smtClean="0">
                <a:latin typeface="Calibri" panose="020F0502020204030204" pitchFamily="34" charset="0"/>
                <a:ea typeface="Calibri" panose="020F0502020204030204" pitchFamily="34" charset="0"/>
                <a:cs typeface="Times New Roman" panose="02020603050405020304" pitchFamily="18" charset="0"/>
              </a:rPr>
              <a:t>Décongestionne et renforce les défenses immunitaires.</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16688" y="4125433"/>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800"/>
              </a:spcAft>
            </a:pPr>
            <a:r>
              <a:rPr lang="fr-FR" sz="120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Le gaz thermal est utilisé pour ce soin</a:t>
            </a:r>
            <a:endParaRPr lang="fr-FR"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Durée moyenne de du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200" dirty="0">
                <a:latin typeface="Calibri" panose="020F0502020204030204" pitchFamily="34" charset="0"/>
                <a:ea typeface="Calibri" panose="020F0502020204030204" pitchFamily="34" charset="0"/>
                <a:cs typeface="Times New Roman" panose="02020603050405020304" pitchFamily="18" charset="0"/>
              </a:rPr>
              <a:t>5</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minutes par narine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Le poste de soins est nettoyé et désinfecté entre chaque curiste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1027"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623877" y="5903619"/>
            <a:ext cx="2320778" cy="6993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ZoneTexte 8"/>
          <p:cNvSpPr txBox="1"/>
          <p:nvPr/>
        </p:nvSpPr>
        <p:spPr>
          <a:xfrm>
            <a:off x="359735" y="257436"/>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3228198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Gargarisme/Bain nasal</a:t>
            </a:r>
          </a:p>
          <a:p>
            <a:pPr algn="ctr">
              <a:lnSpc>
                <a:spcPct val="107000"/>
              </a:lnSpc>
              <a:spcAft>
                <a:spcPts val="800"/>
              </a:spcAft>
            </a:pPr>
            <a:r>
              <a:rPr lang="fr-FR" sz="2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 </a:t>
            </a:r>
            <a:r>
              <a:rPr lang="fr-FR" sz="2000" dirty="0" smtClean="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(soin VR)</a:t>
            </a:r>
          </a:p>
          <a:p>
            <a:pPr algn="ctr">
              <a:lnSpc>
                <a:spcPct val="107000"/>
              </a:lnSpc>
              <a:spcAft>
                <a:spcPts val="800"/>
              </a:spcAft>
            </a:pPr>
            <a:endParaRPr lang="fr-FR" sz="2000" dirty="0">
              <a:solidFill>
                <a:srgbClr val="2E74B5"/>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a:latin typeface="Calibri" panose="020F0502020204030204" pitchFamily="34" charset="0"/>
                <a:ea typeface="Calibri" panose="020F0502020204030204" pitchFamily="34" charset="0"/>
                <a:cs typeface="Times New Roman" panose="02020603050405020304" pitchFamily="18" charset="0"/>
              </a:rPr>
              <a:t> </a:t>
            </a:r>
            <a:r>
              <a:rPr lang="fr-FR" sz="1400" b="1" dirty="0" smtClean="0">
                <a:latin typeface="Calibri" panose="020F0502020204030204" pitchFamily="34" charset="0"/>
                <a:ea typeface="Calibri" panose="020F0502020204030204" pitchFamily="34" charset="0"/>
                <a:cs typeface="Times New Roman" panose="02020603050405020304" pitchFamily="18" charset="0"/>
              </a:rPr>
              <a:t>gargarisme </a:t>
            </a:r>
            <a:r>
              <a:rPr lang="fr-FR" sz="1400" dirty="0" smtClean="0">
                <a:latin typeface="Calibri" panose="020F0502020204030204" pitchFamily="34" charset="0"/>
                <a:ea typeface="Calibri" panose="020F0502020204030204" pitchFamily="34" charset="0"/>
                <a:cs typeface="Times New Roman" panose="02020603050405020304" pitchFamily="18" charset="0"/>
              </a:rPr>
              <a:t> : L’eau thermale directement au contact de la muqueuse du pharynx, permet l’hydratation de celle-ci et son imprégnation par les principes actifs : oligoéléments, minéraux.</a:t>
            </a:r>
          </a:p>
          <a:p>
            <a:pPr>
              <a:lnSpc>
                <a:spcPct val="107000"/>
              </a:lnSpc>
              <a:spcAft>
                <a:spcPts val="800"/>
              </a:spcAft>
            </a:pPr>
            <a:endParaRPr lang="fr-FR" sz="1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latin typeface="Calibri" panose="020F0502020204030204" pitchFamily="34" charset="0"/>
                <a:ea typeface="Calibri" panose="020F0502020204030204" pitchFamily="34" charset="0"/>
                <a:cs typeface="Times New Roman" panose="02020603050405020304" pitchFamily="18" charset="0"/>
              </a:rPr>
              <a:t>Explication du soin bain nasal </a:t>
            </a:r>
            <a:r>
              <a:rPr lang="fr-FR" sz="1400" dirty="0" smtClean="0">
                <a:latin typeface="Calibri" panose="020F0502020204030204" pitchFamily="34" charset="0"/>
                <a:ea typeface="Calibri" panose="020F0502020204030204" pitchFamily="34" charset="0"/>
                <a:cs typeface="Times New Roman" panose="02020603050405020304" pitchFamily="18" charset="0"/>
              </a:rPr>
              <a:t>: A l’aide d’une pipette, le curiste emplit ses cavités nasales d’eau thermale afin de baigner les muqueuses.</a:t>
            </a:r>
          </a:p>
          <a:p>
            <a:pPr>
              <a:lnSpc>
                <a:spcPct val="107000"/>
              </a:lnSpc>
              <a:spcAft>
                <a:spcPts val="800"/>
              </a:spcAft>
            </a:pPr>
            <a:endParaRPr lang="fr-FR" sz="14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Nettoyage du nez</a:t>
            </a:r>
            <a:r>
              <a:rPr lang="fr-FR" sz="1400" dirty="0" smtClean="0">
                <a:latin typeface="Calibri" panose="020F0502020204030204" pitchFamily="34" charset="0"/>
                <a:ea typeface="Calibri" panose="020F0502020204030204" pitchFamily="34" charset="0"/>
                <a:cs typeface="Times New Roman" panose="02020603050405020304" pitchFamily="18" charset="0"/>
              </a:rPr>
              <a:t>.</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16688" y="4125433"/>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Température moyenne de l’eau pendant le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200" dirty="0" smtClean="0">
                <a:latin typeface="Calibri" panose="020F0502020204030204" pitchFamily="34" charset="0"/>
                <a:ea typeface="Calibri" panose="020F0502020204030204" pitchFamily="34" charset="0"/>
                <a:cs typeface="Times New Roman" panose="02020603050405020304" pitchFamily="18" charset="0"/>
              </a:rPr>
              <a:t>environ 37 degrés</a:t>
            </a:r>
            <a:endParaRPr lang="fr-FR" sz="12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480797" y="6081823"/>
            <a:ext cx="4569668" cy="523220"/>
          </a:xfrm>
          <a:prstGeom prst="rect">
            <a:avLst/>
          </a:prstGeom>
          <a:noFill/>
        </p:spPr>
        <p:txBody>
          <a:bodyPr wrap="square" rtlCol="0">
            <a:spAutoFit/>
          </a:bodyPr>
          <a:lstStyle/>
          <a:p>
            <a:pPr algn="ctr"/>
            <a:r>
              <a:rPr lang="fr-FR" sz="1400" i="1" dirty="0" smtClean="0"/>
              <a:t> Le poste de soins est nettoyé et désinfecté entre chaque curiste selon la procédure en vigueur.</a:t>
            </a:r>
            <a:endParaRPr lang="fr-FR" sz="1400" i="1" dirty="0"/>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1027"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45991" y="5557948"/>
            <a:ext cx="2876550" cy="866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ZoneTexte 8"/>
          <p:cNvSpPr txBox="1"/>
          <p:nvPr/>
        </p:nvSpPr>
        <p:spPr>
          <a:xfrm>
            <a:off x="359735" y="257436"/>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2761999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55181" y="1573619"/>
            <a:ext cx="5018568" cy="2115879"/>
          </a:xfrm>
          <a:prstGeom prst="roundRect">
            <a:avLst/>
          </a:prstGeom>
          <a:ln w="19050"/>
          <a:effectLst>
            <a:glow rad="228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0"/>
              </a:spcAft>
            </a:pPr>
            <a:r>
              <a:rPr lang="fr-FR" sz="1400" b="1" u="sng" dirty="0">
                <a:solidFill>
                  <a:srgbClr val="2E74B5"/>
                </a:solidFill>
                <a:latin typeface="Calibri" panose="020F0502020204030204" pitchFamily="34" charset="0"/>
                <a:ea typeface="Calibri" panose="020F0502020204030204" pitchFamily="34" charset="0"/>
                <a:cs typeface="Times New Roman" panose="02020603050405020304" pitchFamily="18" charset="0"/>
              </a:rPr>
              <a:t>Les Eaux du Mont-Dore (8 sources + 1 forage)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composantes de l’eau thermale du Mont-Dore </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BICARBONATÉE,  SODIQUE, CARBO-GAZEUSE ET SILICEUSE.</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Température d’émergence de l’eau en fonction des sources </a:t>
            </a:r>
            <a:r>
              <a:rPr lang="fr-FR" sz="1400" b="1" dirty="0">
                <a:solidFill>
                  <a:srgbClr val="2E74B5"/>
                </a:solidFill>
                <a:latin typeface="Calibri" panose="020F0502020204030204" pitchFamily="34" charset="0"/>
                <a:ea typeface="Calibri" panose="020F0502020204030204" pitchFamily="34" charset="0"/>
                <a:cs typeface="Times New Roman" panose="02020603050405020304" pitchFamily="18" charset="0"/>
              </a:rPr>
              <a:t>: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32 à 44 degrés</a:t>
            </a:r>
            <a:r>
              <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fr-FR" sz="1400" dirty="0">
                <a:solidFill>
                  <a:srgbClr val="2E74B5"/>
                </a:solidFill>
                <a:latin typeface="Calibri" panose="020F0502020204030204" pitchFamily="34" charset="0"/>
                <a:ea typeface="Calibri" panose="020F0502020204030204" pitchFamily="34" charset="0"/>
                <a:cs typeface="Times New Roman" panose="02020603050405020304" pitchFamily="18" charset="0"/>
              </a:rPr>
              <a:t>Principales propriétés de l’eau thermale du Mont-Dore : </a:t>
            </a:r>
            <a:r>
              <a:rPr lang="fr-FR"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Décontractante, antalgique, sédative, anti-inflammatoire, décongestionnante, nettoie et renforce les muqueuses en faisant barrière à la pénétration des allergènes.</a:t>
            </a:r>
            <a:endParaRPr lang="fr-FR"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p:cNvSpPr/>
          <p:nvPr/>
        </p:nvSpPr>
        <p:spPr>
          <a:xfrm>
            <a:off x="5482857" y="95693"/>
            <a:ext cx="6602818" cy="6655982"/>
          </a:xfrm>
          <a:prstGeom prst="roundRect">
            <a:avLst/>
          </a:prstGeom>
          <a:solidFill>
            <a:srgbClr val="FFFFFF"/>
          </a:solidFill>
          <a:ln w="19050">
            <a:solidFill>
              <a:schemeClr val="accent1"/>
            </a:solidFill>
          </a:ln>
          <a:effectLst>
            <a:glow rad="101600">
              <a:schemeClr val="accent1">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gn="ctr">
              <a:lnSpc>
                <a:spcPct val="107000"/>
              </a:lnSpc>
              <a:spcAft>
                <a:spcPts val="800"/>
              </a:spcAft>
            </a:pPr>
            <a:r>
              <a:rPr lang="fr-FR"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Times New Roman" panose="02020603050405020304" pitchFamily="18" charset="0"/>
              </a:rPr>
              <a:t>Aérosol collectif </a:t>
            </a:r>
          </a:p>
          <a:p>
            <a:pPr algn="ctr">
              <a:lnSpc>
                <a:spcPct val="107000"/>
              </a:lnSpc>
              <a:spcAft>
                <a:spcPts val="800"/>
              </a:spcAft>
            </a:pPr>
            <a:r>
              <a:rPr lang="fr-FR" sz="2000" dirty="0" smtClean="0">
                <a:solidFill>
                  <a:srgbClr val="2E74B5"/>
                </a:solidFill>
                <a:effectLst/>
                <a:latin typeface="Calibri" panose="020F0502020204030204" pitchFamily="34" charset="0"/>
                <a:ea typeface="Calibri" panose="020F0502020204030204" pitchFamily="34" charset="0"/>
                <a:cs typeface="Times New Roman" panose="02020603050405020304" pitchFamily="18" charset="0"/>
              </a:rPr>
              <a:t>(soin VR)</a:t>
            </a:r>
          </a:p>
          <a:p>
            <a:pPr algn="ctr">
              <a:lnSpc>
                <a:spcPct val="107000"/>
              </a:lnSpc>
              <a:spcAft>
                <a:spcPts val="800"/>
              </a:spcAft>
            </a:pPr>
            <a:endParaRPr lang="fr-FR" sz="2000" dirty="0">
              <a:solidFill>
                <a:srgbClr val="2E74B5"/>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Explication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L’eau inhalée sous forme de très fines particules, traverse les voies respiratoires supérieures et inferieures. On le nomme parfoi</a:t>
            </a:r>
            <a:r>
              <a:rPr lang="fr-FR" sz="1400" dirty="0" smtClean="0">
                <a:latin typeface="Calibri" panose="020F0502020204030204" pitchFamily="34" charset="0"/>
                <a:ea typeface="Calibri" panose="020F0502020204030204" pitchFamily="34" charset="0"/>
                <a:cs typeface="Times New Roman" panose="02020603050405020304" pitchFamily="18" charset="0"/>
              </a:rPr>
              <a:t>s le brouillard sec.</a:t>
            </a:r>
          </a:p>
          <a:p>
            <a:pPr>
              <a:lnSpc>
                <a:spcPct val="107000"/>
              </a:lnSpc>
              <a:spcAft>
                <a:spcPts val="800"/>
              </a:spcAft>
            </a:pPr>
            <a:endParaRPr lang="fr-FR" sz="1400" dirty="0">
              <a:solidFill>
                <a:schemeClr val="accent6"/>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1400" dirty="0" smtClean="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b="1" dirty="0" smtClean="0">
                <a:effectLst/>
                <a:latin typeface="Calibri" panose="020F0502020204030204" pitchFamily="34" charset="0"/>
                <a:ea typeface="Calibri" panose="020F0502020204030204" pitchFamily="34" charset="0"/>
                <a:cs typeface="Times New Roman" panose="02020603050405020304" pitchFamily="18" charset="0"/>
              </a:rPr>
              <a:t>Effets attendus du soin</a:t>
            </a:r>
            <a:r>
              <a:rPr lang="fr-FR" sz="14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400" dirty="0" smtClean="0">
                <a:latin typeface="Calibri" panose="020F0502020204030204" pitchFamily="34" charset="0"/>
                <a:ea typeface="Calibri" panose="020F0502020204030204" pitchFamily="34" charset="0"/>
                <a:cs typeface="Times New Roman" panose="02020603050405020304" pitchFamily="18" charset="0"/>
              </a:rPr>
              <a:t>Décongestion et renforcement des défenses immunitaires.</a:t>
            </a: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llipse 4"/>
          <p:cNvSpPr/>
          <p:nvPr/>
        </p:nvSpPr>
        <p:spPr>
          <a:xfrm>
            <a:off x="616688" y="4125433"/>
            <a:ext cx="4146698" cy="1499190"/>
          </a:xfrm>
          <a:prstGeom prst="ellipse">
            <a:avLst/>
          </a:prstGeom>
          <a:ln w="19050">
            <a:solidFill>
              <a:schemeClr val="accent2"/>
            </a:solidFill>
          </a:ln>
          <a:effectLst>
            <a:glow rad="228600">
              <a:schemeClr val="accent2">
                <a:satMod val="175000"/>
                <a:alpha val="40000"/>
              </a:schemeClr>
            </a:glow>
          </a:effectLst>
        </p:spPr>
        <p:style>
          <a:lnRef idx="2">
            <a:schemeClr val="accent5"/>
          </a:lnRef>
          <a:fillRef idx="1">
            <a:schemeClr val="lt1"/>
          </a:fillRef>
          <a:effectRef idx="0">
            <a:schemeClr val="accent5"/>
          </a:effectRef>
          <a:fontRef idx="minor">
            <a:schemeClr val="dk1"/>
          </a:fontRef>
        </p:style>
        <p:txBody>
          <a:bodyPr rtlCol="0" anchor="ctr"/>
          <a:lstStyle/>
          <a:p>
            <a:pP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ebdings" panose="05030102010509060703" pitchFamily="18" charset="2"/>
              </a:rPr>
              <a:t></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Température moyenne de l’eau pendant le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200" dirty="0" smtClean="0">
                <a:latin typeface="Calibri" panose="020F0502020204030204" pitchFamily="34" charset="0"/>
                <a:ea typeface="Calibri" panose="020F0502020204030204" pitchFamily="34" charset="0"/>
                <a:cs typeface="Times New Roman" panose="02020603050405020304" pitchFamily="18" charset="0"/>
              </a:rPr>
              <a:t>environ 37 degrés</a:t>
            </a:r>
            <a:endParaRPr lang="fr-FR"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sym typeface="Wingdings 2" panose="05020102010507070707" pitchFamily="18" charset="2"/>
              </a:rPr>
              <a:t></a:t>
            </a:r>
            <a:r>
              <a:rPr lang="fr-FR" sz="1200" dirty="0" smtClean="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Durée moyenne de du soin</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 </a:t>
            </a:r>
            <a:r>
              <a:rPr lang="fr-FR" sz="1200" dirty="0" smtClean="0">
                <a:latin typeface="Calibri" panose="020F0502020204030204" pitchFamily="34" charset="0"/>
                <a:ea typeface="Calibri" panose="020F0502020204030204" pitchFamily="34" charset="0"/>
                <a:cs typeface="Times New Roman" panose="02020603050405020304" pitchFamily="18" charset="0"/>
              </a:rPr>
              <a:t>entre 5 et 30 </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minutes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616687" y="6081823"/>
            <a:ext cx="4433777" cy="523220"/>
          </a:xfrm>
          <a:prstGeom prst="rect">
            <a:avLst/>
          </a:prstGeom>
          <a:noFill/>
        </p:spPr>
        <p:txBody>
          <a:bodyPr wrap="square" rtlCol="0">
            <a:spAutoFit/>
          </a:bodyPr>
          <a:lstStyle/>
          <a:p>
            <a:pPr algn="ctr"/>
            <a:r>
              <a:rPr lang="fr-FR" sz="1400" i="1" dirty="0"/>
              <a:t>La salle de soins est nettoyée et désinfectée en fin de service selon la procédure en vigueur.</a:t>
            </a:r>
          </a:p>
        </p:txBody>
      </p:sp>
      <p:pic>
        <p:nvPicPr>
          <p:cNvPr id="8" name="Image 7" descr="EXAMINE"/>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9806" y="6081823"/>
            <a:ext cx="321310" cy="342900"/>
          </a:xfrm>
          <a:prstGeom prst="rect">
            <a:avLst/>
          </a:prstGeom>
          <a:noFill/>
          <a:ln>
            <a:noFill/>
          </a:ln>
        </p:spPr>
      </p:pic>
      <p:pic>
        <p:nvPicPr>
          <p:cNvPr id="1027" name="Image 1" descr="cid:image005.jpg@01D37810.3E71516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345991" y="5624623"/>
            <a:ext cx="2876550" cy="866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ZoneTexte 8"/>
          <p:cNvSpPr txBox="1"/>
          <p:nvPr/>
        </p:nvSpPr>
        <p:spPr>
          <a:xfrm>
            <a:off x="359735" y="257436"/>
            <a:ext cx="5018568" cy="646331"/>
          </a:xfrm>
          <a:prstGeom prst="rect">
            <a:avLst/>
          </a:prstGeom>
          <a:noFill/>
        </p:spPr>
        <p:txBody>
          <a:bodyPr wrap="square" rtlCol="0">
            <a:spAutoFit/>
          </a:bodyPr>
          <a:lstStyle/>
          <a:p>
            <a:r>
              <a:rPr lang="fr-FR" sz="3600" b="1" dirty="0" smtClean="0">
                <a:solidFill>
                  <a:schemeClr val="bg1">
                    <a:lumMod val="50000"/>
                  </a:schemeClr>
                </a:solidFill>
                <a:latin typeface="Baskerville Old Face" panose="02020602080505020303" pitchFamily="18" charset="0"/>
              </a:rPr>
              <a:t>Thermes du Mont-Dore</a:t>
            </a:r>
            <a:endParaRPr lang="fr-FR" sz="3600" b="1" dirty="0">
              <a:solidFill>
                <a:schemeClr val="bg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xmlns="" val="143326039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2045</TotalTime>
  <Words>2760</Words>
  <Application>Microsoft Office PowerPoint</Application>
  <PresentationFormat>Personnalisé</PresentationFormat>
  <Paragraphs>413</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vector>
  </TitlesOfParts>
  <Company>CHAINE THERMALE DU SOLEIL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QUAINON Lea (MTD)</dc:creator>
  <cp:lastModifiedBy>Utilisateur</cp:lastModifiedBy>
  <cp:revision>251</cp:revision>
  <cp:lastPrinted>2019-03-18T17:03:32Z</cp:lastPrinted>
  <dcterms:created xsi:type="dcterms:W3CDTF">2019-03-07T08:01:58Z</dcterms:created>
  <dcterms:modified xsi:type="dcterms:W3CDTF">2019-09-16T11:17:44Z</dcterms:modified>
</cp:coreProperties>
</file>