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
  </p:handoutMasterIdLst>
  <p:sldIdLst>
    <p:sldId id="256" r:id="rId2"/>
    <p:sldId id="257" r:id="rId3"/>
    <p:sldId id="258" r:id="rId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6" d="100"/>
          <a:sy n="66" d="100"/>
        </p:scale>
        <p:origin x="-1818" y="-9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3939D2-9AE6-4F54-B510-81D9787A3D6C}" type="datetimeFigureOut">
              <a:rPr lang="fr-FR" smtClean="0"/>
              <a:pPr/>
              <a:t>30/06/2016</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C08157-73EB-4088-BCA7-CDB5E91A2E24}"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94C81B-C56D-494B-9B70-4FE1EEF73AD1}" type="datetimeFigureOut">
              <a:rPr lang="fr-FR" smtClean="0"/>
              <a:pPr/>
              <a:t>30/06/2016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D0B11A2-CA72-4741-8A3C-C911EFCFD7C2}"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4C81B-C56D-494B-9B70-4FE1EEF73AD1}" type="datetimeFigureOut">
              <a:rPr lang="fr-FR" smtClean="0"/>
              <a:pPr/>
              <a:t>30/06/2016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0B11A2-CA72-4741-8A3C-C911EFCFD7C2}"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0" y="0"/>
            <a:ext cx="9144000" cy="6858000"/>
          </a:xfrm>
          <a:solidFill>
            <a:schemeClr val="accent1">
              <a:lumMod val="20000"/>
              <a:lumOff val="80000"/>
            </a:schemeClr>
          </a:solidFill>
        </p:spPr>
        <p:txBody>
          <a:bodyPr>
            <a:normAutofit fontScale="90000"/>
          </a:bodyPr>
          <a:lstStyle/>
          <a:p>
            <a:r>
              <a:rPr lang="fr-FR" dirty="0" smtClean="0"/>
              <a:t/>
            </a:r>
            <a:br>
              <a:rPr lang="fr-FR" dirty="0" smtClean="0"/>
            </a:br>
            <a:r>
              <a:rPr lang="fr-FR" dirty="0"/>
              <a:t/>
            </a:r>
            <a:br>
              <a:rPr lang="fr-FR" dirty="0"/>
            </a:br>
            <a:r>
              <a:rPr lang="fr-FR" sz="4000" dirty="0" smtClean="0"/>
              <a:t>Café </a:t>
            </a:r>
            <a:r>
              <a:rPr lang="fr-FR" sz="4000" dirty="0" smtClean="0"/>
              <a:t>- parole spécial SED</a:t>
            </a:r>
            <a:r>
              <a:rPr lang="fr-FR" sz="4000" dirty="0" smtClean="0"/>
              <a:t>* du 25/06/2016</a:t>
            </a:r>
            <a:r>
              <a:rPr lang="fr-FR" dirty="0" smtClean="0"/>
              <a:t/>
            </a:r>
            <a:br>
              <a:rPr lang="fr-FR" dirty="0" smtClean="0"/>
            </a:br>
            <a:r>
              <a:rPr lang="fr-FR" dirty="0" smtClean="0"/>
              <a:t/>
            </a:r>
            <a:br>
              <a:rPr lang="fr-FR" dirty="0" smtClean="0"/>
            </a:br>
            <a:r>
              <a:rPr lang="fr-FR" dirty="0"/>
              <a:t/>
            </a:r>
            <a:br>
              <a:rPr lang="fr-FR" dirty="0"/>
            </a:br>
            <a:r>
              <a:rPr lang="fr-FR" sz="2200" dirty="0" smtClean="0"/>
              <a:t/>
            </a:r>
            <a:br>
              <a:rPr lang="fr-FR" sz="2200" dirty="0" smtClean="0"/>
            </a:br>
            <a:r>
              <a:rPr lang="fr-FR" sz="2200" dirty="0" smtClean="0"/>
              <a:t>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t>
            </a:r>
            <a:r>
              <a:rPr lang="fr-FR" sz="2200" dirty="0" smtClean="0"/>
              <a:t>                                                                                              </a:t>
            </a:r>
            <a:br>
              <a:rPr lang="fr-FR" sz="2200" dirty="0" smtClean="0"/>
            </a:br>
            <a:r>
              <a:rPr lang="fr-FR" sz="2200" dirty="0" smtClean="0"/>
              <a:t/>
            </a:r>
            <a:br>
              <a:rPr lang="fr-FR" sz="2200"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1026" name="Picture 2"/>
          <p:cNvPicPr>
            <a:picLocks noGrp="1" noChangeAspect="1" noChangeArrowheads="1"/>
          </p:cNvPicPr>
          <p:nvPr>
            <p:ph idx="1"/>
          </p:nvPr>
        </p:nvPicPr>
        <p:blipFill>
          <a:blip r:embed="rId2"/>
          <a:stretch>
            <a:fillRect/>
          </a:stretch>
        </p:blipFill>
        <p:spPr bwMode="auto">
          <a:xfrm>
            <a:off x="-4214874" y="3643314"/>
            <a:ext cx="2733675" cy="2505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5572140"/>
            <a:ext cx="4429124" cy="1285860"/>
          </a:xfrm>
          <a:prstGeom prst="rect">
            <a:avLst/>
          </a:prstGeom>
          <a:noFill/>
          <a:ln w="9525">
            <a:noFill/>
            <a:miter lim="800000"/>
            <a:headEnd/>
            <a:tailEnd/>
          </a:ln>
          <a:effectLst/>
        </p:spPr>
      </p:pic>
      <p:sp>
        <p:nvSpPr>
          <p:cNvPr id="10" name="ZoneTexte 9"/>
          <p:cNvSpPr txBox="1"/>
          <p:nvPr/>
        </p:nvSpPr>
        <p:spPr>
          <a:xfrm>
            <a:off x="4414457" y="5780782"/>
            <a:ext cx="4729543" cy="1077218"/>
          </a:xfrm>
          <a:prstGeom prst="rect">
            <a:avLst/>
          </a:prstGeom>
          <a:noFill/>
        </p:spPr>
        <p:txBody>
          <a:bodyPr wrap="square" rtlCol="0">
            <a:spAutoFit/>
          </a:bodyPr>
          <a:lstStyle/>
          <a:p>
            <a:r>
              <a:rPr lang="fr-FR" sz="1600" dirty="0" smtClean="0"/>
              <a:t>Merci  à </a:t>
            </a:r>
            <a:r>
              <a:rPr lang="fr-FR" sz="1600" dirty="0" smtClean="0"/>
              <a:t>Karine </a:t>
            </a:r>
            <a:r>
              <a:rPr lang="fr-FR" sz="1600" dirty="0" smtClean="0"/>
              <a:t>DHAENENS et au Pôle </a:t>
            </a:r>
            <a:r>
              <a:rPr lang="fr-FR" sz="1600" dirty="0" err="1" smtClean="0"/>
              <a:t>Vivance</a:t>
            </a:r>
            <a:r>
              <a:rPr lang="fr-FR" sz="1600" dirty="0" smtClean="0"/>
              <a:t> de nous</a:t>
            </a:r>
            <a:br>
              <a:rPr lang="fr-FR" sz="1600" dirty="0" smtClean="0"/>
            </a:br>
            <a:r>
              <a:rPr lang="fr-FR" sz="1600" dirty="0" smtClean="0"/>
              <a:t>avoir accueillis </a:t>
            </a:r>
            <a:r>
              <a:rPr lang="fr-FR" sz="1600" dirty="0" smtClean="0"/>
              <a:t>et </a:t>
            </a:r>
            <a:r>
              <a:rPr lang="fr-FR" sz="1600" dirty="0" smtClean="0"/>
              <a:t>d’accompagner  notre association.</a:t>
            </a:r>
          </a:p>
          <a:p>
            <a:r>
              <a:rPr lang="fr-FR" sz="1600" dirty="0" smtClean="0"/>
              <a:t>Merci  à Cyndi BUISINE de sa présence  et de ses conseils.</a:t>
            </a:r>
            <a:endParaRPr lang="fr-FR" dirty="0" smtClean="0"/>
          </a:p>
        </p:txBody>
      </p:sp>
      <p:sp>
        <p:nvSpPr>
          <p:cNvPr id="11" name="ZoneTexte 10"/>
          <p:cNvSpPr txBox="1"/>
          <p:nvPr/>
        </p:nvSpPr>
        <p:spPr>
          <a:xfrm>
            <a:off x="6072198" y="1142984"/>
            <a:ext cx="2859181" cy="430887"/>
          </a:xfrm>
          <a:prstGeom prst="rect">
            <a:avLst/>
          </a:prstGeom>
          <a:noFill/>
        </p:spPr>
        <p:txBody>
          <a:bodyPr wrap="none" rtlCol="0">
            <a:spAutoFit/>
          </a:bodyPr>
          <a:lstStyle/>
          <a:p>
            <a:r>
              <a:rPr lang="fr-FR" sz="2200" dirty="0" smtClean="0"/>
              <a:t> </a:t>
            </a:r>
            <a:r>
              <a:rPr lang="fr-FR" dirty="0"/>
              <a:t>* Syndrome d’</a:t>
            </a:r>
            <a:r>
              <a:rPr lang="fr-FR" dirty="0" err="1"/>
              <a:t>Ehlers</a:t>
            </a:r>
            <a:r>
              <a:rPr lang="fr-FR" dirty="0"/>
              <a:t> </a:t>
            </a:r>
            <a:r>
              <a:rPr lang="fr-FR" dirty="0" err="1" smtClean="0"/>
              <a:t>Danlos</a:t>
            </a:r>
            <a:endParaRPr lang="fr-FR" dirty="0"/>
          </a:p>
        </p:txBody>
      </p:sp>
      <p:pic>
        <p:nvPicPr>
          <p:cNvPr id="9" name="Picture 2"/>
          <p:cNvPicPr>
            <a:picLocks noChangeAspect="1" noChangeArrowheads="1"/>
          </p:cNvPicPr>
          <p:nvPr/>
        </p:nvPicPr>
        <p:blipFill>
          <a:blip r:embed="rId4" cstate="print"/>
          <a:srcRect/>
          <a:stretch>
            <a:fillRect/>
          </a:stretch>
        </p:blipFill>
        <p:spPr bwMode="auto">
          <a:xfrm rot="619522">
            <a:off x="5046805" y="2812337"/>
            <a:ext cx="3930866" cy="221111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rot="20581758">
            <a:off x="211145" y="3635205"/>
            <a:ext cx="3500462" cy="1969010"/>
          </a:xfrm>
          <a:prstGeom prst="rect">
            <a:avLst/>
          </a:prstGeom>
          <a:noFill/>
          <a:ln w="9525">
            <a:noFill/>
            <a:miter lim="800000"/>
            <a:headEnd/>
            <a:tailEnd/>
          </a:ln>
          <a:effectLst/>
        </p:spPr>
      </p:pic>
      <p:sp>
        <p:nvSpPr>
          <p:cNvPr id="7" name="ZoneTexte 6"/>
          <p:cNvSpPr txBox="1"/>
          <p:nvPr/>
        </p:nvSpPr>
        <p:spPr>
          <a:xfrm>
            <a:off x="2000232" y="1571612"/>
            <a:ext cx="5000660" cy="2431435"/>
          </a:xfrm>
          <a:prstGeom prst="rect">
            <a:avLst/>
          </a:prstGeom>
          <a:noFill/>
        </p:spPr>
        <p:txBody>
          <a:bodyPr wrap="square" rtlCol="0">
            <a:spAutoFit/>
          </a:bodyPr>
          <a:lstStyle/>
          <a:p>
            <a:pPr algn="ctr"/>
            <a:r>
              <a:rPr lang="fr-FR" sz="7200" dirty="0" smtClean="0">
                <a:latin typeface="Monotype Corsiva" pitchFamily="66" charset="0"/>
              </a:rPr>
              <a:t>Merci à tous </a:t>
            </a:r>
          </a:p>
          <a:p>
            <a:pPr algn="ctr"/>
            <a:r>
              <a:rPr lang="fr-FR" sz="4000" dirty="0" smtClean="0">
                <a:latin typeface="Monotype Corsiva" pitchFamily="66" charset="0"/>
              </a:rPr>
              <a:t>et à bientôt pour une nouvelle édition !</a:t>
            </a:r>
            <a:endParaRPr lang="fr-FR" sz="4000" dirty="0">
              <a:latin typeface="Monotype Corsiva" pitchFamily="66"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0" y="0"/>
            <a:ext cx="9144000" cy="6858000"/>
          </a:xfrm>
          <a:solidFill>
            <a:schemeClr val="accent1">
              <a:lumMod val="20000"/>
              <a:lumOff val="80000"/>
            </a:schemeClr>
          </a:solidFill>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Café - parole spécial SED*</a:t>
            </a:r>
            <a:br>
              <a:rPr lang="fr-FR" dirty="0" smtClean="0"/>
            </a:br>
            <a:r>
              <a:rPr lang="fr-FR" dirty="0" smtClean="0"/>
              <a:t/>
            </a:r>
            <a:br>
              <a:rPr lang="fr-FR"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700" dirty="0" smtClean="0"/>
              <a:t>Retrouvons-nous (patients, aidants, entourage…) </a:t>
            </a:r>
            <a:br>
              <a:rPr lang="fr-FR" sz="2700" dirty="0" smtClean="0"/>
            </a:br>
            <a:r>
              <a:rPr lang="fr-FR" sz="2700" dirty="0" smtClean="0"/>
              <a:t>pour un moment ensemble autour du SED</a:t>
            </a:r>
            <a:br>
              <a:rPr lang="fr-FR" sz="2700" dirty="0" smtClean="0"/>
            </a:br>
            <a:r>
              <a:rPr lang="fr-FR" sz="2700" b="1" dirty="0" smtClean="0"/>
              <a:t>le Samedi 25 juin 2016 à 10 h 00 </a:t>
            </a:r>
            <a:r>
              <a:rPr lang="fr-FR" sz="2700" dirty="0" smtClean="0"/>
              <a:t/>
            </a:r>
            <a:br>
              <a:rPr lang="fr-FR" sz="2700" dirty="0" smtClean="0"/>
            </a:br>
            <a:r>
              <a:rPr lang="fr-FR" sz="2700" dirty="0" smtClean="0"/>
              <a:t>au Pôle </a:t>
            </a:r>
            <a:r>
              <a:rPr lang="fr-FR" sz="2700" dirty="0" err="1" smtClean="0"/>
              <a:t>Vivance</a:t>
            </a:r>
            <a:r>
              <a:rPr lang="fr-FR" sz="2700" dirty="0" smtClean="0"/>
              <a:t>, 29 rue de </a:t>
            </a:r>
            <a:r>
              <a:rPr lang="fr-FR" sz="2700" dirty="0" err="1" smtClean="0"/>
              <a:t>Reckem</a:t>
            </a:r>
            <a:r>
              <a:rPr lang="fr-FR" sz="2700" dirty="0" smtClean="0"/>
              <a:t>, à Neuville en Ferrain.</a:t>
            </a:r>
            <a:r>
              <a:rPr lang="fr-FR" sz="2700" dirty="0"/>
              <a:t/>
            </a:r>
            <a:br>
              <a:rPr lang="fr-FR" sz="2700" dirty="0"/>
            </a:br>
            <a:r>
              <a:rPr lang="fr-FR" sz="2700" dirty="0" smtClean="0"/>
              <a:t/>
            </a:r>
            <a:br>
              <a:rPr lang="fr-FR" sz="2700" dirty="0" smtClean="0"/>
            </a:br>
            <a:r>
              <a:rPr lang="fr-FR" sz="2200" dirty="0" smtClean="0"/>
              <a:t>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t>
            </a:r>
            <a:r>
              <a:rPr lang="fr-FR" sz="2200" dirty="0" smtClean="0"/>
              <a:t>                                                                                              </a:t>
            </a:r>
            <a:br>
              <a:rPr lang="fr-FR" sz="2200" dirty="0" smtClean="0"/>
            </a:br>
            <a:r>
              <a:rPr lang="fr-FR" sz="2200" dirty="0" smtClean="0"/>
              <a:t/>
            </a:r>
            <a:br>
              <a:rPr lang="fr-FR" sz="2200"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1026" name="Picture 2"/>
          <p:cNvPicPr>
            <a:picLocks noGrp="1" noChangeAspect="1" noChangeArrowheads="1"/>
          </p:cNvPicPr>
          <p:nvPr>
            <p:ph idx="1"/>
          </p:nvPr>
        </p:nvPicPr>
        <p:blipFill>
          <a:blip r:embed="rId2"/>
          <a:stretch>
            <a:fillRect/>
          </a:stretch>
        </p:blipFill>
        <p:spPr bwMode="auto">
          <a:xfrm>
            <a:off x="-4214874" y="3643314"/>
            <a:ext cx="2733675" cy="2505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5572140"/>
            <a:ext cx="5000628" cy="1285860"/>
          </a:xfrm>
          <a:prstGeom prst="rect">
            <a:avLst/>
          </a:prstGeom>
          <a:noFill/>
          <a:ln w="9525">
            <a:noFill/>
            <a:miter lim="800000"/>
            <a:headEnd/>
            <a:tailEnd/>
          </a:ln>
          <a:effectLst/>
        </p:spPr>
      </p:pic>
      <p:sp>
        <p:nvSpPr>
          <p:cNvPr id="10" name="ZoneTexte 9"/>
          <p:cNvSpPr txBox="1"/>
          <p:nvPr/>
        </p:nvSpPr>
        <p:spPr>
          <a:xfrm>
            <a:off x="5469846" y="5598399"/>
            <a:ext cx="3643306" cy="830997"/>
          </a:xfrm>
          <a:prstGeom prst="rect">
            <a:avLst/>
          </a:prstGeom>
          <a:noFill/>
        </p:spPr>
        <p:txBody>
          <a:bodyPr wrap="square" rtlCol="0">
            <a:spAutoFit/>
          </a:bodyPr>
          <a:lstStyle/>
          <a:p>
            <a:r>
              <a:rPr lang="fr-FR" sz="1600" dirty="0" smtClean="0"/>
              <a:t>Nous tenons à remercier Karine et le Pôle </a:t>
            </a:r>
            <a:r>
              <a:rPr lang="fr-FR" sz="1600" dirty="0" err="1" smtClean="0"/>
              <a:t>Vivance</a:t>
            </a:r>
            <a:r>
              <a:rPr lang="fr-FR" sz="1600" dirty="0" smtClean="0"/>
              <a:t> de nous accueillir et de nous accompagner  dans cet événement.</a:t>
            </a:r>
            <a:endParaRPr lang="fr-FR" dirty="0" smtClean="0"/>
          </a:p>
        </p:txBody>
      </p:sp>
      <p:sp>
        <p:nvSpPr>
          <p:cNvPr id="11" name="ZoneTexte 10"/>
          <p:cNvSpPr txBox="1"/>
          <p:nvPr/>
        </p:nvSpPr>
        <p:spPr>
          <a:xfrm>
            <a:off x="6284819" y="6427113"/>
            <a:ext cx="2859181" cy="430887"/>
          </a:xfrm>
          <a:prstGeom prst="rect">
            <a:avLst/>
          </a:prstGeom>
          <a:noFill/>
        </p:spPr>
        <p:txBody>
          <a:bodyPr wrap="none" rtlCol="0">
            <a:spAutoFit/>
          </a:bodyPr>
          <a:lstStyle/>
          <a:p>
            <a:r>
              <a:rPr lang="fr-FR" sz="2200" dirty="0" smtClean="0"/>
              <a:t> </a:t>
            </a:r>
            <a:r>
              <a:rPr lang="fr-FR" dirty="0"/>
              <a:t>* Syndrome d’</a:t>
            </a:r>
            <a:r>
              <a:rPr lang="fr-FR" dirty="0" err="1"/>
              <a:t>Ehlers</a:t>
            </a:r>
            <a:r>
              <a:rPr lang="fr-FR" dirty="0"/>
              <a:t> </a:t>
            </a:r>
            <a:r>
              <a:rPr lang="fr-FR" dirty="0" err="1" smtClean="0"/>
              <a:t>Danlos</a:t>
            </a:r>
            <a:endParaRPr lang="fr-FR" dirty="0"/>
          </a:p>
        </p:txBody>
      </p:sp>
      <p:sp>
        <p:nvSpPr>
          <p:cNvPr id="7" name="ZoneTexte 6"/>
          <p:cNvSpPr txBox="1"/>
          <p:nvPr/>
        </p:nvSpPr>
        <p:spPr>
          <a:xfrm rot="20665414">
            <a:off x="107064" y="1230697"/>
            <a:ext cx="2945795" cy="1200329"/>
          </a:xfrm>
          <a:prstGeom prst="rect">
            <a:avLst/>
          </a:prstGeom>
          <a:noFill/>
        </p:spPr>
        <p:txBody>
          <a:bodyPr wrap="square" rtlCol="0">
            <a:spAutoFit/>
          </a:bodyPr>
          <a:lstStyle/>
          <a:p>
            <a:pPr algn="ctr"/>
            <a:r>
              <a:rPr lang="fr-FR" sz="2400" dirty="0" smtClean="0"/>
              <a:t>Ecoute, convivialité, partage, échange</a:t>
            </a:r>
            <a:r>
              <a:rPr lang="fr-FR" sz="2400" dirty="0"/>
              <a:t>s</a:t>
            </a:r>
            <a:r>
              <a:rPr lang="fr-FR" sz="2400" dirty="0" smtClean="0"/>
              <a:t> </a:t>
            </a:r>
          </a:p>
          <a:p>
            <a:pPr algn="ctr"/>
            <a:r>
              <a:rPr lang="fr-FR" sz="2400" dirty="0"/>
              <a:t>s</a:t>
            </a:r>
            <a:r>
              <a:rPr lang="fr-FR" sz="2400" dirty="0" smtClean="0"/>
              <a:t>ur le SED</a:t>
            </a:r>
            <a:endParaRPr lang="fr-FR" sz="2400" dirty="0"/>
          </a:p>
        </p:txBody>
      </p:sp>
      <p:sp>
        <p:nvSpPr>
          <p:cNvPr id="13" name="ZoneTexte 12"/>
          <p:cNvSpPr txBox="1"/>
          <p:nvPr/>
        </p:nvSpPr>
        <p:spPr>
          <a:xfrm rot="752517">
            <a:off x="5756650" y="1343695"/>
            <a:ext cx="3296351" cy="1200329"/>
          </a:xfrm>
          <a:prstGeom prst="rect">
            <a:avLst/>
          </a:prstGeom>
          <a:noFill/>
        </p:spPr>
        <p:txBody>
          <a:bodyPr wrap="none" rtlCol="0">
            <a:spAutoFit/>
          </a:bodyPr>
          <a:lstStyle/>
          <a:p>
            <a:pPr algn="ctr"/>
            <a:r>
              <a:rPr lang="fr-FR" sz="2400" dirty="0" smtClean="0"/>
              <a:t>Rencontres avec d’autres</a:t>
            </a:r>
          </a:p>
          <a:p>
            <a:pPr algn="ctr"/>
            <a:r>
              <a:rPr lang="fr-FR" sz="2400" dirty="0"/>
              <a:t>p</a:t>
            </a:r>
            <a:r>
              <a:rPr lang="fr-FR" sz="2400" dirty="0" smtClean="0"/>
              <a:t>ersonnes concernées</a:t>
            </a:r>
          </a:p>
          <a:p>
            <a:pPr algn="ctr"/>
            <a:r>
              <a:rPr lang="fr-FR" sz="2400" dirty="0" smtClean="0"/>
              <a:t>par le SED</a:t>
            </a:r>
          </a:p>
        </p:txBody>
      </p:sp>
      <p:sp>
        <p:nvSpPr>
          <p:cNvPr id="14" name="ZoneTexte 13"/>
          <p:cNvSpPr txBox="1"/>
          <p:nvPr/>
        </p:nvSpPr>
        <p:spPr>
          <a:xfrm rot="353792">
            <a:off x="3054227" y="2148379"/>
            <a:ext cx="2945795" cy="1200329"/>
          </a:xfrm>
          <a:prstGeom prst="rect">
            <a:avLst/>
          </a:prstGeom>
          <a:noFill/>
        </p:spPr>
        <p:txBody>
          <a:bodyPr wrap="square" rtlCol="0">
            <a:spAutoFit/>
          </a:bodyPr>
          <a:lstStyle/>
          <a:p>
            <a:pPr algn="ctr"/>
            <a:r>
              <a:rPr lang="fr-FR" sz="2400" dirty="0" smtClean="0"/>
              <a:t>Echange d’informations et de bonnes pratiques </a:t>
            </a:r>
          </a:p>
        </p:txBody>
      </p:sp>
      <p:sp>
        <p:nvSpPr>
          <p:cNvPr id="15" name="Rectangle à coins arrondis 14"/>
          <p:cNvSpPr/>
          <p:nvPr/>
        </p:nvSpPr>
        <p:spPr>
          <a:xfrm>
            <a:off x="3286116" y="785794"/>
            <a:ext cx="2357454" cy="139846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tx1"/>
                </a:solidFill>
              </a:rPr>
              <a:t>Ecoute, convivialité, partage, échanges </a:t>
            </a:r>
          </a:p>
          <a:p>
            <a:pPr algn="ctr"/>
            <a:r>
              <a:rPr lang="fr-FR" dirty="0" smtClean="0">
                <a:solidFill>
                  <a:schemeClr val="tx1"/>
                </a:solidFill>
              </a:rPr>
              <a:t>sur le SED</a:t>
            </a:r>
            <a:endParaRPr lang="fr-FR"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7"/>
          <p:cNvSpPr>
            <a:spLocks noGrp="1"/>
          </p:cNvSpPr>
          <p:nvPr>
            <p:ph type="title"/>
          </p:nvPr>
        </p:nvSpPr>
        <p:spPr>
          <a:xfrm>
            <a:off x="0" y="0"/>
            <a:ext cx="9144000" cy="6858000"/>
          </a:xfrm>
          <a:solidFill>
            <a:schemeClr val="accent1">
              <a:lumMod val="20000"/>
              <a:lumOff val="80000"/>
            </a:schemeClr>
          </a:solidFill>
        </p:spPr>
        <p:txBody>
          <a:bodyPr>
            <a:normAutofit fontScale="90000"/>
          </a:bodyPr>
          <a:lstStyle/>
          <a:p>
            <a:r>
              <a:rPr lang="fr-FR" dirty="0" smtClean="0"/>
              <a:t/>
            </a:r>
            <a:br>
              <a:rPr lang="fr-FR" dirty="0" smtClean="0"/>
            </a:br>
            <a:r>
              <a:rPr lang="fr-FR" dirty="0"/>
              <a:t/>
            </a:r>
            <a:br>
              <a:rPr lang="fr-FR" dirty="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Café - parole spécial SED*</a:t>
            </a:r>
            <a:br>
              <a:rPr lang="fr-FR" dirty="0" smtClean="0"/>
            </a:br>
            <a:r>
              <a:rPr lang="fr-FR" dirty="0" smtClean="0"/>
              <a:t/>
            </a:r>
            <a:br>
              <a:rPr lang="fr-FR" dirty="0" smtClean="0"/>
            </a:br>
            <a:r>
              <a:rPr lang="fr-FR" sz="2400" dirty="0"/>
              <a:t/>
            </a:r>
            <a:br>
              <a:rPr lang="fr-FR" sz="2400" dirty="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400" dirty="0" smtClean="0"/>
              <a:t/>
            </a:r>
            <a:br>
              <a:rPr lang="fr-FR" sz="2400" dirty="0" smtClean="0"/>
            </a:br>
            <a:r>
              <a:rPr lang="fr-FR" sz="2400" dirty="0"/>
              <a:t/>
            </a:r>
            <a:br>
              <a:rPr lang="fr-FR" sz="2400" dirty="0"/>
            </a:br>
            <a:r>
              <a:rPr lang="fr-FR" sz="2400" dirty="0" smtClean="0"/>
              <a:t/>
            </a:r>
            <a:br>
              <a:rPr lang="fr-FR" sz="2400" dirty="0" smtClean="0"/>
            </a:br>
            <a:r>
              <a:rPr lang="fr-FR" sz="2700" dirty="0" smtClean="0"/>
              <a:t>Retrouvons-nous (patients, aidants, entourage…) </a:t>
            </a:r>
            <a:br>
              <a:rPr lang="fr-FR" sz="2700" dirty="0" smtClean="0"/>
            </a:br>
            <a:r>
              <a:rPr lang="fr-FR" sz="2700" dirty="0" smtClean="0"/>
              <a:t>pour un moment ensemble autour du SED</a:t>
            </a:r>
            <a:br>
              <a:rPr lang="fr-FR" sz="2700" dirty="0" smtClean="0"/>
            </a:br>
            <a:r>
              <a:rPr lang="fr-FR" sz="2700" b="1" dirty="0" smtClean="0"/>
              <a:t>le Samedi 25 juin 2016 à 10 h 00 </a:t>
            </a:r>
            <a:r>
              <a:rPr lang="fr-FR" sz="2700" dirty="0" smtClean="0"/>
              <a:t/>
            </a:r>
            <a:br>
              <a:rPr lang="fr-FR" sz="2700" dirty="0" smtClean="0"/>
            </a:br>
            <a:r>
              <a:rPr lang="fr-FR" sz="2700" dirty="0" smtClean="0"/>
              <a:t>au Pôle </a:t>
            </a:r>
            <a:r>
              <a:rPr lang="fr-FR" sz="2700" dirty="0" err="1" smtClean="0"/>
              <a:t>Vivance</a:t>
            </a:r>
            <a:r>
              <a:rPr lang="fr-FR" sz="2700" dirty="0" smtClean="0"/>
              <a:t>, 29 rue de </a:t>
            </a:r>
            <a:r>
              <a:rPr lang="fr-FR" sz="2700" dirty="0" err="1" smtClean="0"/>
              <a:t>Reckem</a:t>
            </a:r>
            <a:r>
              <a:rPr lang="fr-FR" sz="2700" dirty="0" smtClean="0"/>
              <a:t>, à Neuville en Ferrain.</a:t>
            </a:r>
            <a:r>
              <a:rPr lang="fr-FR" sz="2700" dirty="0"/>
              <a:t/>
            </a:r>
            <a:br>
              <a:rPr lang="fr-FR" sz="2700" dirty="0"/>
            </a:br>
            <a:r>
              <a:rPr lang="fr-FR" sz="2700" dirty="0" smtClean="0"/>
              <a:t/>
            </a:r>
            <a:br>
              <a:rPr lang="fr-FR" sz="2700" dirty="0" smtClean="0"/>
            </a:br>
            <a:r>
              <a:rPr lang="fr-FR" sz="2200" dirty="0" smtClean="0"/>
              <a:t>                                              </a:t>
            </a:r>
            <a:br>
              <a:rPr lang="fr-FR" sz="2200" dirty="0" smtClean="0"/>
            </a:br>
            <a:r>
              <a:rPr lang="fr-FR" sz="2200" dirty="0"/>
              <a:t/>
            </a:r>
            <a:br>
              <a:rPr lang="fr-FR" sz="2200" dirty="0"/>
            </a:br>
            <a:r>
              <a:rPr lang="fr-FR" sz="2200" dirty="0" smtClean="0"/>
              <a:t/>
            </a:r>
            <a:br>
              <a:rPr lang="fr-FR" sz="2200" dirty="0" smtClean="0"/>
            </a:br>
            <a:r>
              <a:rPr lang="fr-FR" sz="2200" dirty="0"/>
              <a:t/>
            </a:r>
            <a:br>
              <a:rPr lang="fr-FR" sz="2200" dirty="0"/>
            </a:br>
            <a:r>
              <a:rPr lang="fr-FR" sz="2200" dirty="0" smtClean="0"/>
              <a:t/>
            </a:r>
            <a:br>
              <a:rPr lang="fr-FR" sz="2200" dirty="0" smtClean="0"/>
            </a:br>
            <a:r>
              <a:rPr lang="fr-FR" sz="2200" dirty="0"/>
              <a:t> </a:t>
            </a:r>
            <a:r>
              <a:rPr lang="fr-FR" sz="2200" dirty="0" smtClean="0"/>
              <a:t>                                                                                              </a:t>
            </a:r>
            <a:br>
              <a:rPr lang="fr-FR" sz="2200" dirty="0" smtClean="0"/>
            </a:br>
            <a:r>
              <a:rPr lang="fr-FR" sz="2200" dirty="0" smtClean="0"/>
              <a:t/>
            </a:r>
            <a:br>
              <a:rPr lang="fr-FR" sz="2200" dirty="0" smtClean="0"/>
            </a:br>
            <a:r>
              <a:rPr lang="fr-FR" dirty="0"/>
              <a:t/>
            </a:r>
            <a:br>
              <a:rPr lang="fr-FR" dirty="0"/>
            </a:br>
            <a:r>
              <a:rPr lang="fr-FR" dirty="0" smtClean="0"/>
              <a:t/>
            </a:r>
            <a:br>
              <a:rPr lang="fr-FR" dirty="0" smtClean="0"/>
            </a:br>
            <a:r>
              <a:rPr lang="fr-FR" dirty="0"/>
              <a:t/>
            </a:r>
            <a:br>
              <a:rPr lang="fr-FR" dirty="0"/>
            </a:br>
            <a:endParaRPr lang="fr-FR" dirty="0"/>
          </a:p>
        </p:txBody>
      </p:sp>
      <p:pic>
        <p:nvPicPr>
          <p:cNvPr id="1026" name="Picture 2"/>
          <p:cNvPicPr>
            <a:picLocks noGrp="1" noChangeAspect="1" noChangeArrowheads="1"/>
          </p:cNvPicPr>
          <p:nvPr>
            <p:ph idx="1"/>
          </p:nvPr>
        </p:nvPicPr>
        <p:blipFill>
          <a:blip r:embed="rId2"/>
          <a:stretch>
            <a:fillRect/>
          </a:stretch>
        </p:blipFill>
        <p:spPr bwMode="auto">
          <a:xfrm>
            <a:off x="-4214874" y="3643314"/>
            <a:ext cx="2733675" cy="25050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a:stretch>
            <a:fillRect/>
          </a:stretch>
        </p:blipFill>
        <p:spPr bwMode="auto">
          <a:xfrm>
            <a:off x="0" y="5572140"/>
            <a:ext cx="5000628" cy="1285860"/>
          </a:xfrm>
          <a:prstGeom prst="rect">
            <a:avLst/>
          </a:prstGeom>
          <a:noFill/>
          <a:ln w="9525">
            <a:noFill/>
            <a:miter lim="800000"/>
            <a:headEnd/>
            <a:tailEnd/>
          </a:ln>
          <a:effectLst/>
        </p:spPr>
      </p:pic>
      <p:sp>
        <p:nvSpPr>
          <p:cNvPr id="10" name="ZoneTexte 9"/>
          <p:cNvSpPr txBox="1"/>
          <p:nvPr/>
        </p:nvSpPr>
        <p:spPr>
          <a:xfrm>
            <a:off x="5469846" y="5598399"/>
            <a:ext cx="3643306" cy="830997"/>
          </a:xfrm>
          <a:prstGeom prst="rect">
            <a:avLst/>
          </a:prstGeom>
          <a:noFill/>
        </p:spPr>
        <p:txBody>
          <a:bodyPr wrap="square" rtlCol="0">
            <a:spAutoFit/>
          </a:bodyPr>
          <a:lstStyle/>
          <a:p>
            <a:r>
              <a:rPr lang="fr-FR" sz="1600" dirty="0" smtClean="0"/>
              <a:t>Nous tenons à remercier Karine et le Pôle </a:t>
            </a:r>
            <a:r>
              <a:rPr lang="fr-FR" sz="1600" dirty="0" err="1" smtClean="0"/>
              <a:t>Vivance</a:t>
            </a:r>
            <a:r>
              <a:rPr lang="fr-FR" sz="1600" dirty="0" smtClean="0"/>
              <a:t> de nous accueillir et de nous accompagner  dans cet événement.</a:t>
            </a:r>
            <a:endParaRPr lang="fr-FR" dirty="0" smtClean="0"/>
          </a:p>
        </p:txBody>
      </p:sp>
      <p:sp>
        <p:nvSpPr>
          <p:cNvPr id="11" name="ZoneTexte 10"/>
          <p:cNvSpPr txBox="1"/>
          <p:nvPr/>
        </p:nvSpPr>
        <p:spPr>
          <a:xfrm>
            <a:off x="6284819" y="6427113"/>
            <a:ext cx="2859181" cy="430887"/>
          </a:xfrm>
          <a:prstGeom prst="rect">
            <a:avLst/>
          </a:prstGeom>
          <a:noFill/>
        </p:spPr>
        <p:txBody>
          <a:bodyPr wrap="none" rtlCol="0">
            <a:spAutoFit/>
          </a:bodyPr>
          <a:lstStyle/>
          <a:p>
            <a:r>
              <a:rPr lang="fr-FR" sz="2200" dirty="0" smtClean="0"/>
              <a:t> </a:t>
            </a:r>
            <a:r>
              <a:rPr lang="fr-FR" dirty="0"/>
              <a:t>* Syndrome d’</a:t>
            </a:r>
            <a:r>
              <a:rPr lang="fr-FR" dirty="0" err="1"/>
              <a:t>Ehlers</a:t>
            </a:r>
            <a:r>
              <a:rPr lang="fr-FR" dirty="0"/>
              <a:t> </a:t>
            </a:r>
            <a:r>
              <a:rPr lang="fr-FR" dirty="0" err="1" smtClean="0"/>
              <a:t>Danlos</a:t>
            </a:r>
            <a:endParaRPr lang="fr-FR" dirty="0"/>
          </a:p>
        </p:txBody>
      </p:sp>
      <p:sp>
        <p:nvSpPr>
          <p:cNvPr id="15" name="Rectangle à coins arrondis 14"/>
          <p:cNvSpPr/>
          <p:nvPr/>
        </p:nvSpPr>
        <p:spPr>
          <a:xfrm rot="987582">
            <a:off x="6053397" y="1308189"/>
            <a:ext cx="2865495" cy="1290246"/>
          </a:xfrm>
          <a:prstGeom prst="wedgeRoundRect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Ecoute, convivialité, partage sur le SED</a:t>
            </a:r>
            <a:endParaRPr lang="fr-FR" sz="2400" dirty="0">
              <a:solidFill>
                <a:schemeClr val="tx1"/>
              </a:solidFill>
            </a:endParaRPr>
          </a:p>
        </p:txBody>
      </p:sp>
      <p:sp>
        <p:nvSpPr>
          <p:cNvPr id="12" name="Rectangle à coins arrondis 11"/>
          <p:cNvSpPr/>
          <p:nvPr/>
        </p:nvSpPr>
        <p:spPr>
          <a:xfrm rot="20762330">
            <a:off x="172466" y="1568480"/>
            <a:ext cx="2964678" cy="1597924"/>
          </a:xfrm>
          <a:prstGeom prst="wedgeRoundRectCallou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dirty="0" smtClean="0">
                <a:solidFill>
                  <a:schemeClr val="tx1"/>
                </a:solidFill>
              </a:rPr>
              <a:t>Rencontres avec d’autres personnes concernées par le SED</a:t>
            </a:r>
            <a:endParaRPr lang="fr-FR" dirty="0"/>
          </a:p>
        </p:txBody>
      </p:sp>
      <p:sp>
        <p:nvSpPr>
          <p:cNvPr id="17" name="Bulle ronde 16"/>
          <p:cNvSpPr/>
          <p:nvPr/>
        </p:nvSpPr>
        <p:spPr>
          <a:xfrm rot="668188">
            <a:off x="3575577" y="1933499"/>
            <a:ext cx="2438993" cy="1755656"/>
          </a:xfrm>
          <a:prstGeom prst="wedgeEllipse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smtClean="0">
                <a:solidFill>
                  <a:schemeClr val="tx1"/>
                </a:solidFill>
              </a:rPr>
              <a:t>Echange d’informations </a:t>
            </a:r>
          </a:p>
          <a:p>
            <a:pPr algn="ctr"/>
            <a:r>
              <a:rPr lang="fr-FR" sz="2000" dirty="0" smtClean="0">
                <a:solidFill>
                  <a:schemeClr val="tx1"/>
                </a:solidFill>
              </a:rPr>
              <a:t>et de bonnes pratiques </a:t>
            </a: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77</TotalTime>
  <Words>132</Words>
  <Application>Microsoft Office PowerPoint</Application>
  <PresentationFormat>Affichage à l'écran (4:3)</PresentationFormat>
  <Paragraphs>24</Paragraphs>
  <Slides>3</Slides>
  <Notes>0</Notes>
  <HiddenSlides>0</HiddenSlides>
  <MMClips>0</MMClips>
  <ScaleCrop>false</ScaleCrop>
  <HeadingPairs>
    <vt:vector size="4" baseType="variant">
      <vt:variant>
        <vt:lpstr>Thème</vt:lpstr>
      </vt:variant>
      <vt:variant>
        <vt:i4>1</vt:i4>
      </vt:variant>
      <vt:variant>
        <vt:lpstr>Titres des diapositives</vt:lpstr>
      </vt:variant>
      <vt:variant>
        <vt:i4>3</vt:i4>
      </vt:variant>
    </vt:vector>
  </HeadingPairs>
  <TitlesOfParts>
    <vt:vector size="4" baseType="lpstr">
      <vt:lpstr>Thème Office</vt:lpstr>
      <vt:lpstr>  Café - parole spécial SED* du 25/06/2016                                                                                                                                                           </vt:lpstr>
      <vt:lpstr>      Café - parole spécial SED*         Retrouvons-nous (patients, aidants, entourage…)  pour un moment ensemble autour du SED le Samedi 25 juin 2016 à 10 h 00  au Pôle Vivance, 29 rue de Reckem, à Neuville en Ferrain.                                                                                                                                                         </vt:lpstr>
      <vt:lpstr>      Café - parole spécial SED*         Retrouvons-nous (patients, aidants, entourage…)  pour un moment ensemble autour du SED le Samedi 25 juin 2016 à 10 h 00  au Pôle Vivance, 29 rue de Reckem, à Neuville en Ferrain.                                                                                                                                                         </vt:lpstr>
    </vt:vector>
  </TitlesOfParts>
  <Company>Utilisateur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Café - parole spécial SED*  Nous vous proposons un moment de convivialité dont l’objectif est d’apporter à chacun du mieux-être. Nous serons, personnes touchées par le SED, réunies pour nous écouter, discuter, partager,  échanger nos bonnes pratiques etc.  Les aidants, accompagnants, personnes de l’entourage sont aussi les bienvenues car leur aide est précieuse et leurs difficultés souvent ignorées.  Retrouvons-nous le Samedi 25 juin 2016 à 10 h 00  au Pôle Vivance, 29 rue de Reckem, à Neuville en Ferrain.</dc:title>
  <dc:creator>Utilisateur</dc:creator>
  <cp:lastModifiedBy>Utilisateur</cp:lastModifiedBy>
  <cp:revision>3</cp:revision>
  <dcterms:created xsi:type="dcterms:W3CDTF">2016-06-03T19:54:43Z</dcterms:created>
  <dcterms:modified xsi:type="dcterms:W3CDTF">2016-06-30T12:53:50Z</dcterms:modified>
</cp:coreProperties>
</file>